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60" r:id="rId4"/>
    <p:sldId id="258" r:id="rId5"/>
    <p:sldId id="259" r:id="rId6"/>
    <p:sldId id="261" r:id="rId7"/>
    <p:sldId id="262" r:id="rId8"/>
    <p:sldId id="267" r:id="rId9"/>
    <p:sldId id="266" r:id="rId10"/>
    <p:sldId id="268" r:id="rId11"/>
    <p:sldId id="269" r:id="rId12"/>
    <p:sldId id="270" r:id="rId13"/>
    <p:sldId id="271" r:id="rId14"/>
    <p:sldId id="272" r:id="rId15"/>
    <p:sldId id="273" r:id="rId16"/>
    <p:sldId id="274" r:id="rId17"/>
    <p:sldId id="275" r:id="rId18"/>
    <p:sldId id="263" r:id="rId19"/>
    <p:sldId id="26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254"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1D8BD707-D9CF-40AE-B4C6-C98DA3205C09}" type="datetimeFigureOut">
              <a:rPr lang="en-US" smtClean="0"/>
              <a:pPr/>
              <a:t>7/1/2019</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7/1/2019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1D8BD707-D9CF-40AE-B4C6-C98DA3205C09}" type="datetimeFigureOut">
              <a:rPr lang="en-US" smtClean="0"/>
              <a:pPr/>
              <a:t>7/1/2019</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7/1/2019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D8BD707-D9CF-40AE-B4C6-C98DA3205C09}" type="datetimeFigureOut">
              <a:rPr lang="en-US" smtClean="0"/>
              <a:pPr/>
              <a:t>7/1/2019</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1D8BD707-D9CF-40AE-B4C6-C98DA3205C09}" type="datetimeFigureOut">
              <a:rPr lang="en-US" smtClean="0"/>
              <a:pPr/>
              <a:t>7/1/2019</a:t>
            </a:fld>
            <a:endParaRPr lang="en-US"/>
          </a:p>
        </p:txBody>
      </p:sp>
      <p:sp>
        <p:nvSpPr>
          <p:cNvPr id="10" name="Slide Number Placeholder 9"/>
          <p:cNvSpPr>
            <a:spLocks noGrp="1"/>
          </p:cNvSpPr>
          <p:nvPr>
            <p:ph type="sldNum" sz="quarter" idx="16"/>
          </p:nvPr>
        </p:nvSpPr>
        <p:spPr/>
        <p:txBody>
          <a:bodyPr rtlCol="0"/>
          <a:lstStyle/>
          <a:p>
            <a:fld id="{B6F15528-21DE-4FAA-801E-634DDDAF4B2B}"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1D8BD707-D9CF-40AE-B4C6-C98DA3205C09}" type="datetimeFigureOut">
              <a:rPr lang="en-US" smtClean="0"/>
              <a:pPr/>
              <a:t>7/1/2019</a:t>
            </a:fld>
            <a:endParaRPr lang="en-US"/>
          </a:p>
        </p:txBody>
      </p:sp>
      <p:sp>
        <p:nvSpPr>
          <p:cNvPr id="12" name="Slide Number Placeholder 11"/>
          <p:cNvSpPr>
            <a:spLocks noGrp="1"/>
          </p:cNvSpPr>
          <p:nvPr>
            <p:ph type="sldNum" sz="quarter" idx="16"/>
          </p:nvPr>
        </p:nvSpPr>
        <p:spPr/>
        <p:txBody>
          <a:bodyPr rtlCol="0"/>
          <a:lstStyle/>
          <a:p>
            <a:fld id="{B6F15528-21DE-4FAA-801E-634DDDAF4B2B}"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7/1/2019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7/1/2019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1D8BD707-D9CF-40AE-B4C6-C98DA3205C09}" type="datetimeFigureOut">
              <a:rPr lang="en-US" smtClean="0"/>
              <a:pPr/>
              <a:t>7/1/2019</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1D8BD707-D9CF-40AE-B4C6-C98DA3205C09}" type="datetimeFigureOut">
              <a:rPr lang="en-US" smtClean="0"/>
              <a:pPr/>
              <a:t>7/1/2019</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goscience.eu/download/Project%20results/1/ro.pdf"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goscience.eu/download/Project%20results/2/ro.pdf"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hJn5vGHHQEA"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www.youtube.com/watch?v=9pNWXsDl7T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hyperlink" Target="https://www.siic.lu.lv/bio/IT/B_10/default.aspx@tabid=9&amp;id=172.html"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lv.oxforddictionaries.com/skaidrojum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euroed.ro/" TargetMode="External"/><Relationship Id="rId7" Type="http://schemas.openxmlformats.org/officeDocument/2006/relationships/image" Target="../media/image19.png"/><Relationship Id="rId2" Type="http://schemas.openxmlformats.org/officeDocument/2006/relationships/image" Target="../media/image18.tiff"/><Relationship Id="rId1" Type="http://schemas.openxmlformats.org/officeDocument/2006/relationships/slideLayout" Target="../slideLayouts/slideLayout2.xml"/><Relationship Id="rId6" Type="http://schemas.openxmlformats.org/officeDocument/2006/relationships/hyperlink" Target="http://www.goscience.eu/" TargetMode="External"/><Relationship Id="rId5" Type="http://schemas.openxmlformats.org/officeDocument/2006/relationships/hyperlink" Target="mailto:andreea.cleminte@euroed.ro" TargetMode="External"/><Relationship Id="rId4" Type="http://schemas.openxmlformats.org/officeDocument/2006/relationships/hyperlink" Target="mailto:acolib@euroed.ro"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1575" y="4495800"/>
            <a:ext cx="7667625" cy="1371600"/>
          </a:xfrm>
        </p:spPr>
        <p:txBody>
          <a:bodyPr>
            <a:normAutofit fontScale="90000"/>
          </a:bodyPr>
          <a:lstStyle/>
          <a:p>
            <a:pPr algn="ctr"/>
            <a:r>
              <a:rPr lang="en-US" dirty="0" smtClean="0"/>
              <a:t/>
            </a:r>
            <a:br>
              <a:rPr lang="en-US" dirty="0" smtClean="0"/>
            </a:br>
            <a:r>
              <a:rPr lang="en-US" dirty="0" smtClean="0"/>
              <a:t/>
            </a:r>
            <a:br>
              <a:rPr lang="en-US" dirty="0" smtClean="0"/>
            </a:br>
            <a:endParaRPr lang="en-US" dirty="0"/>
          </a:p>
        </p:txBody>
      </p:sp>
      <p:pic>
        <p:nvPicPr>
          <p:cNvPr id="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1587" y="6069624"/>
            <a:ext cx="2273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72802" y="2207448"/>
            <a:ext cx="8566398" cy="2062103"/>
          </a:xfrm>
          <a:prstGeom prst="rect">
            <a:avLst/>
          </a:prstGeom>
          <a:noFill/>
        </p:spPr>
        <p:txBody>
          <a:bodyPr wrap="square" rtlCol="0">
            <a:spAutoFit/>
          </a:bodyPr>
          <a:lstStyle/>
          <a:p>
            <a:pPr algn="ctr"/>
            <a:r>
              <a:rPr lang="en-US" sz="3200" dirty="0"/>
              <a:t>Erasmus+ project </a:t>
            </a:r>
            <a:endParaRPr lang="ro-RO" sz="3200" dirty="0" smtClean="0"/>
          </a:p>
          <a:p>
            <a:pPr algn="ctr"/>
            <a:r>
              <a:rPr lang="en-US" sz="3200" dirty="0" smtClean="0"/>
              <a:t>“</a:t>
            </a:r>
            <a:r>
              <a:rPr lang="en-US" sz="3200" dirty="0"/>
              <a:t>GoScience – creativity and enhanced comprehension in science teaching and learning” </a:t>
            </a:r>
            <a:endParaRPr lang="ro-RO" sz="3200" dirty="0" smtClean="0"/>
          </a:p>
          <a:p>
            <a:pPr algn="ctr"/>
            <a:r>
              <a:rPr lang="en-US" sz="3200" dirty="0" smtClean="0"/>
              <a:t>(</a:t>
            </a:r>
            <a:r>
              <a:rPr lang="en-US" sz="3200" dirty="0"/>
              <a:t>2017-1-BG01-KA201-036209)</a:t>
            </a:r>
            <a:endParaRPr lang="en-GB" sz="3200" dirty="0"/>
          </a:p>
        </p:txBody>
      </p:sp>
      <p:sp>
        <p:nvSpPr>
          <p:cNvPr id="6" name="TextBox 5"/>
          <p:cNvSpPr txBox="1"/>
          <p:nvPr/>
        </p:nvSpPr>
        <p:spPr>
          <a:xfrm>
            <a:off x="746001" y="4460889"/>
            <a:ext cx="7620000" cy="1015663"/>
          </a:xfrm>
          <a:prstGeom prst="rect">
            <a:avLst/>
          </a:prstGeom>
          <a:noFill/>
        </p:spPr>
        <p:txBody>
          <a:bodyPr wrap="square" rtlCol="0">
            <a:spAutoFit/>
          </a:bodyPr>
          <a:lstStyle/>
          <a:p>
            <a:pPr algn="ctr"/>
            <a:r>
              <a:rPr lang="en-US" sz="2000" dirty="0"/>
              <a:t>E6: GoScience Multiplier </a:t>
            </a:r>
            <a:r>
              <a:rPr lang="en-US" sz="2000" dirty="0" smtClean="0"/>
              <a:t>Event</a:t>
            </a:r>
            <a:endParaRPr lang="ro-RO" sz="2000" dirty="0" smtClean="0"/>
          </a:p>
          <a:p>
            <a:pPr algn="ctr"/>
            <a:endParaRPr lang="ro-RO" sz="2000" dirty="0"/>
          </a:p>
          <a:p>
            <a:pPr algn="ctr"/>
            <a:r>
              <a:rPr lang="ro-RO" sz="2000" dirty="0" smtClean="0"/>
              <a:t>2 July 2019 – Iasi, Romania </a:t>
            </a:r>
            <a:endParaRPr lang="en-GB" sz="20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802" y="6069624"/>
            <a:ext cx="1689947" cy="659079"/>
          </a:xfrm>
          <a:prstGeom prst="rect">
            <a:avLst/>
          </a:prstGeom>
        </p:spPr>
      </p:pic>
      <p:sp>
        <p:nvSpPr>
          <p:cNvPr id="10" name="TextBox 9"/>
          <p:cNvSpPr txBox="1"/>
          <p:nvPr/>
        </p:nvSpPr>
        <p:spPr>
          <a:xfrm>
            <a:off x="4684887" y="6069624"/>
            <a:ext cx="4459113" cy="738664"/>
          </a:xfrm>
          <a:prstGeom prst="rect">
            <a:avLst/>
          </a:prstGeom>
          <a:noFill/>
        </p:spPr>
        <p:txBody>
          <a:bodyPr wrap="square" rtlCol="0">
            <a:spAutoFit/>
          </a:bodyPr>
          <a:lstStyle/>
          <a:p>
            <a:r>
              <a:rPr lang="en-US" sz="1050" dirty="0">
                <a:solidFill>
                  <a:schemeClr val="bg1"/>
                </a:solidFill>
              </a:rPr>
              <a:t>This project has been funded with support from the European Commission.</a:t>
            </a:r>
          </a:p>
          <a:p>
            <a:r>
              <a:rPr lang="en-US" sz="1050" dirty="0">
                <a:solidFill>
                  <a:schemeClr val="bg1"/>
                </a:solidFill>
              </a:rPr>
              <a:t>This publication </a:t>
            </a:r>
            <a:r>
              <a:rPr lang="en-US" sz="1050" dirty="0" smtClean="0">
                <a:solidFill>
                  <a:schemeClr val="bg1"/>
                </a:solidFill>
              </a:rPr>
              <a:t>reflects </a:t>
            </a:r>
            <a:r>
              <a:rPr lang="en-US" sz="1050" dirty="0">
                <a:solidFill>
                  <a:schemeClr val="bg1"/>
                </a:solidFill>
              </a:rPr>
              <a:t>the views only of the author, and the Commission cannot be held responsible for any use which may be made of the information contained therein.</a:t>
            </a:r>
            <a:endParaRPr lang="en-GB" sz="1050" dirty="0">
              <a:solidFill>
                <a:schemeClr val="bg1"/>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606"/>
            <a:ext cx="9144000" cy="2093404"/>
          </a:xfrm>
          <a:prstGeom prst="rect">
            <a:avLst/>
          </a:prstGeom>
        </p:spPr>
      </p:pic>
    </p:spTree>
    <p:extLst>
      <p:ext uri="{BB962C8B-B14F-4D97-AF65-F5344CB8AC3E}">
        <p14:creationId xmlns:p14="http://schemas.microsoft.com/office/powerpoint/2010/main" val="426458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457200"/>
            <a:ext cx="7391400" cy="762000"/>
          </a:xfrm>
        </p:spPr>
        <p:txBody>
          <a:bodyPr>
            <a:noAutofit/>
          </a:bodyPr>
          <a:lstStyle/>
          <a:p>
            <a:r>
              <a:rPr lang="ro-RO" sz="2400" b="1" dirty="0" smtClean="0"/>
              <a:t>1. </a:t>
            </a:r>
            <a:r>
              <a:rPr lang="en-US" sz="2400" b="1" dirty="0" err="1"/>
              <a:t>Cercetări</a:t>
            </a:r>
            <a:r>
              <a:rPr lang="en-US" sz="2400" b="1" dirty="0"/>
              <a:t> </a:t>
            </a:r>
            <a:r>
              <a:rPr lang="en-US" sz="2400" b="1" dirty="0" err="1"/>
              <a:t>privind</a:t>
            </a:r>
            <a:r>
              <a:rPr lang="en-US" sz="2400" b="1" dirty="0"/>
              <a:t> </a:t>
            </a:r>
            <a:r>
              <a:rPr lang="en-US" sz="2400" b="1" dirty="0" err="1"/>
              <a:t>abordările</a:t>
            </a:r>
            <a:r>
              <a:rPr lang="en-US" sz="2400" b="1" dirty="0"/>
              <a:t> </a:t>
            </a:r>
            <a:r>
              <a:rPr lang="en-US" sz="2400" b="1" dirty="0" err="1"/>
              <a:t>pedagogice</a:t>
            </a:r>
            <a:r>
              <a:rPr lang="en-US" sz="2400" b="1" dirty="0"/>
              <a:t> creative </a:t>
            </a:r>
            <a:r>
              <a:rPr lang="en-US" sz="2400" b="1" dirty="0" err="1"/>
              <a:t>axate</a:t>
            </a:r>
            <a:r>
              <a:rPr lang="en-US" sz="2400" b="1" dirty="0"/>
              <a:t> </a:t>
            </a:r>
            <a:r>
              <a:rPr lang="en-US" sz="2400" b="1" dirty="0" err="1" smtClean="0"/>
              <a:t>pe</a:t>
            </a:r>
            <a:r>
              <a:rPr lang="ro-RO" sz="2400" b="1" dirty="0" smtClean="0"/>
              <a:t> </a:t>
            </a:r>
            <a:r>
              <a:rPr lang="en-US" sz="2400" b="1" dirty="0" err="1" smtClean="0"/>
              <a:t>îmbunătățirea</a:t>
            </a:r>
            <a:r>
              <a:rPr lang="en-US" sz="2400" b="1" dirty="0" smtClean="0"/>
              <a:t> </a:t>
            </a:r>
            <a:r>
              <a:rPr lang="en-US" sz="2400" b="1" dirty="0" err="1"/>
              <a:t>înțelegerii</a:t>
            </a:r>
            <a:r>
              <a:rPr lang="en-US" sz="2400" b="1" dirty="0"/>
              <a:t> </a:t>
            </a:r>
            <a:r>
              <a:rPr lang="en-US" sz="2400" b="1" dirty="0" err="1"/>
              <a:t>în</a:t>
            </a:r>
            <a:r>
              <a:rPr lang="en-US" sz="2400" b="1" dirty="0"/>
              <a:t> </a:t>
            </a:r>
            <a:r>
              <a:rPr lang="en-US" sz="2400" b="1" dirty="0" err="1"/>
              <a:t>predarea</a:t>
            </a:r>
            <a:r>
              <a:rPr lang="en-US" sz="2400" b="1" dirty="0"/>
              <a:t> </a:t>
            </a:r>
            <a:r>
              <a:rPr lang="en-US" sz="2400" b="1" dirty="0" err="1"/>
              <a:t>și</a:t>
            </a:r>
            <a:r>
              <a:rPr lang="en-US" sz="2400" b="1" dirty="0"/>
              <a:t> </a:t>
            </a:r>
            <a:r>
              <a:rPr lang="en-US" sz="2400" b="1" dirty="0" err="1"/>
              <a:t>învățarea</a:t>
            </a:r>
            <a:r>
              <a:rPr lang="en-US" sz="2400" b="1" dirty="0"/>
              <a:t> </a:t>
            </a:r>
            <a:r>
              <a:rPr lang="en-US" sz="2400" b="1" dirty="0" err="1"/>
              <a:t>științelor</a:t>
            </a:r>
            <a:r>
              <a:rPr lang="en-US" sz="2400" b="1" dirty="0"/>
              <a:t> </a:t>
            </a:r>
            <a:r>
              <a:rPr lang="en-US" sz="2400" b="1" dirty="0" err="1"/>
              <a:t>în</a:t>
            </a:r>
            <a:r>
              <a:rPr lang="en-US" sz="2400" b="1" dirty="0"/>
              <a:t> </a:t>
            </a:r>
            <a:r>
              <a:rPr lang="en-US" sz="2400" b="1" dirty="0" err="1"/>
              <a:t>școală</a:t>
            </a:r>
            <a:r>
              <a:rPr lang="en-US" sz="2400" dirty="0"/>
              <a:t/>
            </a:r>
            <a:br>
              <a:rPr lang="en-US" sz="2400" dirty="0"/>
            </a:br>
            <a:endParaRPr lang="en-US" sz="2400" dirty="0"/>
          </a:p>
        </p:txBody>
      </p:sp>
      <p:sp>
        <p:nvSpPr>
          <p:cNvPr id="3" name="Content Placeholder 2"/>
          <p:cNvSpPr>
            <a:spLocks noGrp="1"/>
          </p:cNvSpPr>
          <p:nvPr>
            <p:ph sz="quarter" idx="1"/>
          </p:nvPr>
        </p:nvSpPr>
        <p:spPr>
          <a:xfrm>
            <a:off x="304800" y="1600200"/>
            <a:ext cx="8686800" cy="4724400"/>
          </a:xfrm>
        </p:spPr>
        <p:txBody>
          <a:bodyPr>
            <a:normAutofit fontScale="55000" lnSpcReduction="20000"/>
          </a:bodyPr>
          <a:lstStyle/>
          <a:p>
            <a:pPr marL="0" indent="0">
              <a:buNone/>
            </a:pPr>
            <a:r>
              <a:rPr lang="en-US" dirty="0"/>
              <a:t>Cuprins</a:t>
            </a:r>
          </a:p>
          <a:p>
            <a:r>
              <a:rPr lang="en-US" dirty="0" smtClean="0"/>
              <a:t>CAPITOLUL </a:t>
            </a:r>
            <a:r>
              <a:rPr lang="en-US" dirty="0"/>
              <a:t>1: </a:t>
            </a:r>
            <a:r>
              <a:rPr lang="en-US" dirty="0" err="1"/>
              <a:t>Înțelegerea</a:t>
            </a:r>
            <a:r>
              <a:rPr lang="en-US" dirty="0"/>
              <a:t> </a:t>
            </a:r>
            <a:r>
              <a:rPr lang="en-US" dirty="0" err="1"/>
              <a:t>și</a:t>
            </a:r>
            <a:r>
              <a:rPr lang="en-US" dirty="0"/>
              <a:t> </a:t>
            </a:r>
            <a:r>
              <a:rPr lang="en-US" dirty="0" err="1"/>
              <a:t>alfabetizarea</a:t>
            </a:r>
            <a:r>
              <a:rPr lang="en-US" dirty="0"/>
              <a:t> </a:t>
            </a:r>
            <a:r>
              <a:rPr lang="en-US" dirty="0" err="1"/>
              <a:t>în</a:t>
            </a:r>
            <a:r>
              <a:rPr lang="en-US" dirty="0"/>
              <a:t> </a:t>
            </a:r>
            <a:r>
              <a:rPr lang="en-US" dirty="0" err="1"/>
              <a:t>contextul</a:t>
            </a:r>
            <a:r>
              <a:rPr lang="en-US" dirty="0"/>
              <a:t> </a:t>
            </a:r>
            <a:r>
              <a:rPr lang="en-US" dirty="0" err="1"/>
              <a:t>învățării</a:t>
            </a:r>
            <a:r>
              <a:rPr lang="en-US" dirty="0"/>
              <a:t> </a:t>
            </a:r>
            <a:r>
              <a:rPr lang="en-US" dirty="0" err="1"/>
              <a:t>științifice</a:t>
            </a:r>
            <a:r>
              <a:rPr lang="en-US" dirty="0"/>
              <a:t> .....................................3</a:t>
            </a:r>
          </a:p>
          <a:p>
            <a:r>
              <a:rPr lang="en-US" dirty="0"/>
              <a:t>CAPITOLUL 2: </a:t>
            </a:r>
            <a:r>
              <a:rPr lang="en-US" dirty="0" err="1"/>
              <a:t>Importanța</a:t>
            </a:r>
            <a:r>
              <a:rPr lang="en-US" dirty="0"/>
              <a:t> </a:t>
            </a:r>
            <a:r>
              <a:rPr lang="en-US" dirty="0" err="1"/>
              <a:t>vocabularului</a:t>
            </a:r>
            <a:r>
              <a:rPr lang="en-US" dirty="0"/>
              <a:t> </a:t>
            </a:r>
            <a:r>
              <a:rPr lang="en-US" dirty="0" err="1"/>
              <a:t>în</a:t>
            </a:r>
            <a:r>
              <a:rPr lang="en-US" dirty="0"/>
              <a:t> </a:t>
            </a:r>
            <a:r>
              <a:rPr lang="en-US" dirty="0" err="1"/>
              <a:t>educația</a:t>
            </a:r>
            <a:r>
              <a:rPr lang="en-US" dirty="0"/>
              <a:t> </a:t>
            </a:r>
            <a:r>
              <a:rPr lang="en-US" dirty="0" err="1"/>
              <a:t>științifică</a:t>
            </a:r>
            <a:r>
              <a:rPr lang="en-US" dirty="0"/>
              <a:t> .....................................................23</a:t>
            </a:r>
          </a:p>
          <a:p>
            <a:r>
              <a:rPr lang="en-US" dirty="0"/>
              <a:t>CAPITOLUL 3: </a:t>
            </a:r>
            <a:r>
              <a:rPr lang="en-US" dirty="0" err="1"/>
              <a:t>Îmbunătățirea</a:t>
            </a:r>
            <a:r>
              <a:rPr lang="en-US" dirty="0"/>
              <a:t> </a:t>
            </a:r>
            <a:r>
              <a:rPr lang="en-US" dirty="0" err="1"/>
              <a:t>înțelegerii</a:t>
            </a:r>
            <a:r>
              <a:rPr lang="en-US" dirty="0"/>
              <a:t> </a:t>
            </a:r>
            <a:r>
              <a:rPr lang="en-US" dirty="0" err="1"/>
              <a:t>lecturii</a:t>
            </a:r>
            <a:r>
              <a:rPr lang="en-US" dirty="0"/>
              <a:t> </a:t>
            </a:r>
            <a:r>
              <a:rPr lang="en-US" dirty="0" err="1"/>
              <a:t>unui</a:t>
            </a:r>
            <a:r>
              <a:rPr lang="en-US" dirty="0"/>
              <a:t> text </a:t>
            </a:r>
            <a:r>
              <a:rPr lang="en-US" dirty="0" err="1"/>
              <a:t>științific</a:t>
            </a:r>
            <a:r>
              <a:rPr lang="en-US" dirty="0"/>
              <a:t> ...............................................34</a:t>
            </a:r>
          </a:p>
          <a:p>
            <a:r>
              <a:rPr lang="en-US" dirty="0" smtClean="0"/>
              <a:t>CAPITOLUL </a:t>
            </a:r>
            <a:r>
              <a:rPr lang="en-US" dirty="0"/>
              <a:t>4: </a:t>
            </a:r>
            <a:r>
              <a:rPr lang="en-US" dirty="0" err="1"/>
              <a:t>Îmbunătățirea</a:t>
            </a:r>
            <a:r>
              <a:rPr lang="en-US" dirty="0"/>
              <a:t> </a:t>
            </a:r>
            <a:r>
              <a:rPr lang="en-US" dirty="0" err="1"/>
              <a:t>înțelegerii</a:t>
            </a:r>
            <a:r>
              <a:rPr lang="en-US" dirty="0"/>
              <a:t> </a:t>
            </a:r>
            <a:r>
              <a:rPr lang="en-US" dirty="0" err="1"/>
              <a:t>ascultării</a:t>
            </a:r>
            <a:r>
              <a:rPr lang="en-US" dirty="0"/>
              <a:t> </a:t>
            </a:r>
            <a:r>
              <a:rPr lang="en-US" dirty="0" err="1"/>
              <a:t>în</a:t>
            </a:r>
            <a:r>
              <a:rPr lang="en-US" dirty="0"/>
              <a:t> </a:t>
            </a:r>
            <a:r>
              <a:rPr lang="en-US" dirty="0" err="1"/>
              <a:t>educația</a:t>
            </a:r>
            <a:r>
              <a:rPr lang="en-US" dirty="0"/>
              <a:t> </a:t>
            </a:r>
            <a:r>
              <a:rPr lang="en-US" dirty="0" err="1"/>
              <a:t>științifică</a:t>
            </a:r>
            <a:r>
              <a:rPr lang="en-US" dirty="0"/>
              <a:t>.......................................58</a:t>
            </a:r>
          </a:p>
          <a:p>
            <a:r>
              <a:rPr lang="en-US" dirty="0"/>
              <a:t>CHAPTER 5: </a:t>
            </a:r>
            <a:r>
              <a:rPr lang="en-US" dirty="0" err="1"/>
              <a:t>Îmbunătățirea</a:t>
            </a:r>
            <a:r>
              <a:rPr lang="en-US" dirty="0"/>
              <a:t> </a:t>
            </a:r>
            <a:r>
              <a:rPr lang="en-US" dirty="0" err="1"/>
              <a:t>înțelegerii</a:t>
            </a:r>
            <a:r>
              <a:rPr lang="en-US" dirty="0"/>
              <a:t> </a:t>
            </a:r>
            <a:r>
              <a:rPr lang="en-US" dirty="0" err="1"/>
              <a:t>în</a:t>
            </a:r>
            <a:r>
              <a:rPr lang="en-US" dirty="0"/>
              <a:t> </a:t>
            </a:r>
            <a:r>
              <a:rPr lang="en-US" dirty="0" err="1"/>
              <a:t>educația</a:t>
            </a:r>
            <a:r>
              <a:rPr lang="en-US" dirty="0"/>
              <a:t> </a:t>
            </a:r>
            <a:r>
              <a:rPr lang="en-US" dirty="0" err="1"/>
              <a:t>în</a:t>
            </a:r>
            <a:r>
              <a:rPr lang="en-US" dirty="0"/>
              <a:t> </a:t>
            </a:r>
            <a:r>
              <a:rPr lang="en-US" dirty="0" err="1"/>
              <a:t>domeniul</a:t>
            </a:r>
            <a:r>
              <a:rPr lang="en-US" dirty="0"/>
              <a:t> </a:t>
            </a:r>
            <a:r>
              <a:rPr lang="en-US" dirty="0" err="1"/>
              <a:t>disciplinelor</a:t>
            </a:r>
            <a:r>
              <a:rPr lang="en-US" dirty="0"/>
              <a:t> de </a:t>
            </a:r>
            <a:r>
              <a:rPr lang="en-US" dirty="0" err="1"/>
              <a:t>științe</a:t>
            </a:r>
            <a:r>
              <a:rPr lang="en-US" dirty="0"/>
              <a:t> </a:t>
            </a:r>
            <a:r>
              <a:rPr lang="en-US" dirty="0" err="1"/>
              <a:t>prin</a:t>
            </a:r>
            <a:endParaRPr lang="en-US" dirty="0"/>
          </a:p>
          <a:p>
            <a:r>
              <a:rPr lang="en-US" dirty="0" err="1"/>
              <a:t>utilizarea</a:t>
            </a:r>
            <a:r>
              <a:rPr lang="en-US" dirty="0"/>
              <a:t> </a:t>
            </a:r>
            <a:r>
              <a:rPr lang="en-US" dirty="0" err="1"/>
              <a:t>analogiilor</a:t>
            </a:r>
            <a:r>
              <a:rPr lang="en-US" dirty="0"/>
              <a:t> </a:t>
            </a:r>
            <a:r>
              <a:rPr lang="en-US" dirty="0" err="1"/>
              <a:t>vizuale</a:t>
            </a:r>
            <a:r>
              <a:rPr lang="en-US" dirty="0"/>
              <a:t>...........................................................................................................70</a:t>
            </a:r>
          </a:p>
          <a:p>
            <a:r>
              <a:rPr lang="en-US" dirty="0"/>
              <a:t>CAPITOLUL 6: </a:t>
            </a:r>
            <a:r>
              <a:rPr lang="en-US" dirty="0" err="1"/>
              <a:t>Predarea</a:t>
            </a:r>
            <a:r>
              <a:rPr lang="en-US" dirty="0"/>
              <a:t> </a:t>
            </a:r>
            <a:r>
              <a:rPr lang="en-US" dirty="0" err="1"/>
              <a:t>reciprocă</a:t>
            </a:r>
            <a:r>
              <a:rPr lang="en-US" dirty="0"/>
              <a:t> </a:t>
            </a:r>
            <a:r>
              <a:rPr lang="en-US" dirty="0" err="1"/>
              <a:t>pentru</a:t>
            </a:r>
            <a:r>
              <a:rPr lang="en-US" dirty="0"/>
              <a:t> </a:t>
            </a:r>
            <a:r>
              <a:rPr lang="en-US" dirty="0" err="1"/>
              <a:t>îmbunătățirea</a:t>
            </a:r>
            <a:r>
              <a:rPr lang="en-US" dirty="0"/>
              <a:t> </a:t>
            </a:r>
            <a:r>
              <a:rPr lang="en-US" dirty="0" err="1"/>
              <a:t>înțelegerii</a:t>
            </a:r>
            <a:r>
              <a:rPr lang="en-US" dirty="0"/>
              <a:t> </a:t>
            </a:r>
            <a:r>
              <a:rPr lang="en-US" dirty="0" err="1"/>
              <a:t>în</a:t>
            </a:r>
            <a:r>
              <a:rPr lang="en-US" dirty="0"/>
              <a:t> </a:t>
            </a:r>
            <a:r>
              <a:rPr lang="en-US" dirty="0" err="1"/>
              <a:t>educația</a:t>
            </a:r>
            <a:r>
              <a:rPr lang="en-US" dirty="0"/>
              <a:t> </a:t>
            </a:r>
            <a:r>
              <a:rPr lang="en-US" dirty="0" err="1"/>
              <a:t>științifică</a:t>
            </a:r>
            <a:r>
              <a:rPr lang="en-US" dirty="0"/>
              <a:t>...........79</a:t>
            </a:r>
          </a:p>
          <a:p>
            <a:r>
              <a:rPr lang="en-US" dirty="0"/>
              <a:t>CAPITOLUL 7: </a:t>
            </a:r>
            <a:r>
              <a:rPr lang="en-US" dirty="0" err="1"/>
              <a:t>Integrarea</a:t>
            </a:r>
            <a:r>
              <a:rPr lang="en-US" dirty="0"/>
              <a:t> </a:t>
            </a:r>
            <a:r>
              <a:rPr lang="en-US" dirty="0" err="1"/>
              <a:t>artei</a:t>
            </a:r>
            <a:r>
              <a:rPr lang="en-US" dirty="0"/>
              <a:t> </a:t>
            </a:r>
            <a:r>
              <a:rPr lang="en-US" dirty="0" err="1"/>
              <a:t>în</a:t>
            </a:r>
            <a:r>
              <a:rPr lang="en-US" dirty="0"/>
              <a:t> </a:t>
            </a:r>
            <a:r>
              <a:rPr lang="en-US" dirty="0" err="1"/>
              <a:t>predarea</a:t>
            </a:r>
            <a:r>
              <a:rPr lang="en-US" dirty="0"/>
              <a:t> </a:t>
            </a:r>
            <a:r>
              <a:rPr lang="en-US" dirty="0" err="1"/>
              <a:t>și</a:t>
            </a:r>
            <a:r>
              <a:rPr lang="en-US" dirty="0"/>
              <a:t> </a:t>
            </a:r>
            <a:r>
              <a:rPr lang="en-US" dirty="0" err="1"/>
              <a:t>învățarea</a:t>
            </a:r>
            <a:r>
              <a:rPr lang="en-US" dirty="0"/>
              <a:t> </a:t>
            </a:r>
            <a:r>
              <a:rPr lang="en-US" dirty="0" err="1"/>
              <a:t>științelor</a:t>
            </a:r>
            <a:r>
              <a:rPr lang="en-US" dirty="0"/>
              <a:t>.................................................89</a:t>
            </a:r>
          </a:p>
          <a:p>
            <a:r>
              <a:rPr lang="en-US" dirty="0"/>
              <a:t>CAPITOLUL 8: </a:t>
            </a:r>
            <a:r>
              <a:rPr lang="en-US" dirty="0" err="1"/>
              <a:t>Gândire</a:t>
            </a:r>
            <a:r>
              <a:rPr lang="en-US" dirty="0"/>
              <a:t> </a:t>
            </a:r>
            <a:r>
              <a:rPr lang="en-US" dirty="0" err="1"/>
              <a:t>inversă</a:t>
            </a:r>
            <a:r>
              <a:rPr lang="en-US" dirty="0"/>
              <a:t> </a:t>
            </a:r>
            <a:r>
              <a:rPr lang="en-US" dirty="0" err="1"/>
              <a:t>pentru</a:t>
            </a:r>
            <a:r>
              <a:rPr lang="en-US" dirty="0"/>
              <a:t> </a:t>
            </a:r>
            <a:r>
              <a:rPr lang="en-US" dirty="0" err="1"/>
              <a:t>îmbunătățirea</a:t>
            </a:r>
            <a:r>
              <a:rPr lang="en-US" dirty="0"/>
              <a:t> </a:t>
            </a:r>
            <a:r>
              <a:rPr lang="en-US" dirty="0" err="1"/>
              <a:t>înțelegerii</a:t>
            </a:r>
            <a:r>
              <a:rPr lang="en-US" dirty="0"/>
              <a:t> </a:t>
            </a:r>
            <a:r>
              <a:rPr lang="en-US" dirty="0" err="1"/>
              <a:t>în</a:t>
            </a:r>
            <a:r>
              <a:rPr lang="en-US" dirty="0"/>
              <a:t> </a:t>
            </a:r>
            <a:r>
              <a:rPr lang="en-US" dirty="0" err="1"/>
              <a:t>științe</a:t>
            </a:r>
            <a:r>
              <a:rPr lang="en-US" dirty="0"/>
              <a:t>..................................103</a:t>
            </a:r>
          </a:p>
          <a:p>
            <a:r>
              <a:rPr lang="en-US" dirty="0"/>
              <a:t>CAPITOLUL 9: </a:t>
            </a:r>
            <a:r>
              <a:rPr lang="en-US" dirty="0" err="1"/>
              <a:t>Abordarea</a:t>
            </a:r>
            <a:r>
              <a:rPr lang="en-US" dirty="0"/>
              <a:t> </a:t>
            </a:r>
            <a:r>
              <a:rPr lang="en-US" dirty="0" err="1"/>
              <a:t>holistică</a:t>
            </a:r>
            <a:r>
              <a:rPr lang="en-US" dirty="0"/>
              <a:t> a </a:t>
            </a:r>
            <a:r>
              <a:rPr lang="en-US" dirty="0" err="1"/>
              <a:t>predării</a:t>
            </a:r>
            <a:r>
              <a:rPr lang="en-US" dirty="0"/>
              <a:t> </a:t>
            </a:r>
            <a:r>
              <a:rPr lang="en-US" dirty="0" err="1"/>
              <a:t>și</a:t>
            </a:r>
            <a:r>
              <a:rPr lang="en-US" dirty="0"/>
              <a:t> </a:t>
            </a:r>
            <a:r>
              <a:rPr lang="en-US" dirty="0" err="1" smtClean="0"/>
              <a:t>învățării</a:t>
            </a:r>
            <a:r>
              <a:rPr lang="ro-RO" dirty="0" smtClean="0"/>
              <a:t> </a:t>
            </a:r>
            <a:r>
              <a:rPr lang="en-US" dirty="0" err="1" smtClean="0"/>
              <a:t>științelor</a:t>
            </a:r>
            <a:r>
              <a:rPr lang="en-US" dirty="0" smtClean="0"/>
              <a:t>.........</a:t>
            </a:r>
            <a:r>
              <a:rPr lang="ro-RO" dirty="0" smtClean="0"/>
              <a:t>....</a:t>
            </a:r>
            <a:r>
              <a:rPr lang="en-US" dirty="0" smtClean="0"/>
              <a:t>......................111</a:t>
            </a:r>
            <a:endParaRPr lang="ro-RO" dirty="0" smtClean="0"/>
          </a:p>
          <a:p>
            <a:endParaRPr lang="ro-RO" dirty="0"/>
          </a:p>
          <a:p>
            <a:pPr marL="0" indent="0">
              <a:buNone/>
            </a:pPr>
            <a:endParaRPr lang="ro-RO" dirty="0"/>
          </a:p>
          <a:p>
            <a:pPr marL="0" indent="0">
              <a:buNone/>
            </a:pPr>
            <a:r>
              <a:rPr lang="ro-RO" dirty="0" smtClean="0"/>
              <a:t>Disponibil in limba romana la </a:t>
            </a:r>
            <a:r>
              <a:rPr lang="en-GB" dirty="0">
                <a:hlinkClick r:id="rId2"/>
              </a:rPr>
              <a:t>http://</a:t>
            </a:r>
            <a:r>
              <a:rPr lang="en-GB" dirty="0" smtClean="0">
                <a:hlinkClick r:id="rId2"/>
              </a:rPr>
              <a:t>www.goscience.eu/download/Project%20results/1/ro.pdf</a:t>
            </a:r>
            <a:r>
              <a:rPr lang="ro-RO" dirty="0" smtClean="0"/>
              <a:t> </a:t>
            </a:r>
            <a:endParaRPr lang="ro-RO"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1242423"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0159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457200"/>
            <a:ext cx="7391400" cy="762000"/>
          </a:xfrm>
        </p:spPr>
        <p:txBody>
          <a:bodyPr>
            <a:noAutofit/>
          </a:bodyPr>
          <a:lstStyle/>
          <a:p>
            <a:r>
              <a:rPr lang="ro-RO" sz="2400" b="1" dirty="0" smtClean="0"/>
              <a:t>2. </a:t>
            </a:r>
            <a:r>
              <a:rPr lang="ro-RO" sz="2400" b="1" dirty="0"/>
              <a:t>Ghid pentru profesori - îmbunătățirea</a:t>
            </a:r>
            <a:br>
              <a:rPr lang="ro-RO" sz="2400" b="1" dirty="0"/>
            </a:br>
            <a:r>
              <a:rPr lang="ro-RO" sz="2400" b="1" dirty="0"/>
              <a:t>creativității și a înțelegerii în predarea și</a:t>
            </a:r>
            <a:br>
              <a:rPr lang="ro-RO" sz="2400" b="1" dirty="0"/>
            </a:br>
            <a:r>
              <a:rPr lang="ro-RO" sz="2400" b="1" dirty="0"/>
              <a:t>învățarea disciplinelor științifice</a:t>
            </a:r>
            <a:r>
              <a:rPr lang="en-US" sz="2400" dirty="0"/>
              <a:t/>
            </a:r>
            <a:br>
              <a:rPr lang="en-US" sz="2400" dirty="0"/>
            </a:br>
            <a:endParaRPr lang="en-US" sz="2400" dirty="0"/>
          </a:p>
        </p:txBody>
      </p:sp>
      <p:sp>
        <p:nvSpPr>
          <p:cNvPr id="3" name="Content Placeholder 2"/>
          <p:cNvSpPr>
            <a:spLocks noGrp="1"/>
          </p:cNvSpPr>
          <p:nvPr>
            <p:ph sz="quarter" idx="1"/>
          </p:nvPr>
        </p:nvSpPr>
        <p:spPr>
          <a:xfrm>
            <a:off x="4724400" y="1676400"/>
            <a:ext cx="4267200" cy="4724400"/>
          </a:xfrm>
        </p:spPr>
        <p:txBody>
          <a:bodyPr>
            <a:normAutofit fontScale="62500" lnSpcReduction="20000"/>
          </a:bodyPr>
          <a:lstStyle/>
          <a:p>
            <a:pPr marL="0" indent="0">
              <a:buNone/>
            </a:pPr>
            <a:r>
              <a:rPr lang="en-US" dirty="0" smtClean="0"/>
              <a:t>2</a:t>
            </a:r>
            <a:r>
              <a:rPr lang="en-US" dirty="0"/>
              <a:t>. ABORDĂRI PENTRU ÎMBUNĂTĂȚIREA ÎNȚELEGERII</a:t>
            </a:r>
          </a:p>
          <a:p>
            <a:r>
              <a:rPr lang="en-US" dirty="0"/>
              <a:t>2.1. </a:t>
            </a:r>
            <a:r>
              <a:rPr lang="en-US" dirty="0" err="1"/>
              <a:t>Utilizarea</a:t>
            </a:r>
            <a:r>
              <a:rPr lang="en-US" dirty="0"/>
              <a:t> </a:t>
            </a:r>
            <a:r>
              <a:rPr lang="en-US" dirty="0" err="1"/>
              <a:t>analogiilor</a:t>
            </a:r>
            <a:r>
              <a:rPr lang="en-US" dirty="0"/>
              <a:t> </a:t>
            </a:r>
            <a:r>
              <a:rPr lang="en-US" dirty="0" err="1"/>
              <a:t>și</a:t>
            </a:r>
            <a:r>
              <a:rPr lang="en-US" dirty="0"/>
              <a:t> </a:t>
            </a:r>
            <a:r>
              <a:rPr lang="en-US" dirty="0" err="1"/>
              <a:t>metaforelor</a:t>
            </a:r>
            <a:r>
              <a:rPr lang="en-US" dirty="0"/>
              <a:t> </a:t>
            </a:r>
            <a:endParaRPr lang="ro-RO" dirty="0" smtClean="0"/>
          </a:p>
          <a:p>
            <a:r>
              <a:rPr lang="en-US" dirty="0" smtClean="0"/>
              <a:t>2.2</a:t>
            </a:r>
            <a:r>
              <a:rPr lang="en-US" dirty="0"/>
              <a:t>. </a:t>
            </a:r>
            <a:r>
              <a:rPr lang="en-US" dirty="0" err="1"/>
              <a:t>Utilizarea</a:t>
            </a:r>
            <a:r>
              <a:rPr lang="en-US" dirty="0"/>
              <a:t> </a:t>
            </a:r>
            <a:r>
              <a:rPr lang="en-US" dirty="0" err="1"/>
              <a:t>modelelor</a:t>
            </a:r>
            <a:r>
              <a:rPr lang="en-US" dirty="0"/>
              <a:t> </a:t>
            </a:r>
            <a:endParaRPr lang="ro-RO" dirty="0" smtClean="0"/>
          </a:p>
          <a:p>
            <a:r>
              <a:rPr lang="en-US" dirty="0" smtClean="0"/>
              <a:t>2.3</a:t>
            </a:r>
            <a:r>
              <a:rPr lang="en-US" dirty="0"/>
              <a:t>. </a:t>
            </a:r>
            <a:r>
              <a:rPr lang="en-US" dirty="0" err="1"/>
              <a:t>Folosirea</a:t>
            </a:r>
            <a:r>
              <a:rPr lang="en-US" dirty="0"/>
              <a:t> </a:t>
            </a:r>
            <a:r>
              <a:rPr lang="en-US" dirty="0" err="1"/>
              <a:t>ilustrației</a:t>
            </a:r>
            <a:r>
              <a:rPr lang="en-US" dirty="0"/>
              <a:t>, a </a:t>
            </a:r>
            <a:r>
              <a:rPr lang="en-US" dirty="0" err="1"/>
              <a:t>explicațiilor</a:t>
            </a:r>
            <a:r>
              <a:rPr lang="en-US" dirty="0"/>
              <a:t> </a:t>
            </a:r>
            <a:r>
              <a:rPr lang="en-US" dirty="0" err="1"/>
              <a:t>și</a:t>
            </a:r>
            <a:r>
              <a:rPr lang="en-US" dirty="0"/>
              <a:t> a </a:t>
            </a:r>
            <a:r>
              <a:rPr lang="en-US" dirty="0" err="1"/>
              <a:t>colocvialismului</a:t>
            </a:r>
            <a:r>
              <a:rPr lang="en-US" dirty="0"/>
              <a:t> </a:t>
            </a:r>
            <a:endParaRPr lang="ro-RO" dirty="0" smtClean="0"/>
          </a:p>
          <a:p>
            <a:r>
              <a:rPr lang="en-US" dirty="0" smtClean="0"/>
              <a:t>2.4</a:t>
            </a:r>
            <a:r>
              <a:rPr lang="en-US" dirty="0"/>
              <a:t>. </a:t>
            </a:r>
            <a:r>
              <a:rPr lang="en-US" dirty="0" err="1"/>
              <a:t>Folosirea</a:t>
            </a:r>
            <a:r>
              <a:rPr lang="en-US" dirty="0"/>
              <a:t> </a:t>
            </a:r>
            <a:r>
              <a:rPr lang="en-US" dirty="0" err="1"/>
              <a:t>artei</a:t>
            </a:r>
            <a:r>
              <a:rPr lang="en-US" dirty="0"/>
              <a:t> </a:t>
            </a:r>
            <a:r>
              <a:rPr lang="en-US" dirty="0" err="1"/>
              <a:t>și</a:t>
            </a:r>
            <a:r>
              <a:rPr lang="en-US" dirty="0"/>
              <a:t> a </a:t>
            </a:r>
            <a:r>
              <a:rPr lang="en-US" dirty="0" err="1"/>
              <a:t>dramei</a:t>
            </a:r>
            <a:r>
              <a:rPr lang="en-US" dirty="0"/>
              <a:t> </a:t>
            </a:r>
            <a:endParaRPr lang="ro-RO" dirty="0" smtClean="0"/>
          </a:p>
          <a:p>
            <a:r>
              <a:rPr lang="en-US" dirty="0" smtClean="0"/>
              <a:t>2.5</a:t>
            </a:r>
            <a:r>
              <a:rPr lang="en-US" dirty="0"/>
              <a:t>. </a:t>
            </a:r>
            <a:r>
              <a:rPr lang="en-US" dirty="0" err="1"/>
              <a:t>Utilizarea</a:t>
            </a:r>
            <a:r>
              <a:rPr lang="en-US" dirty="0"/>
              <a:t> </a:t>
            </a:r>
            <a:r>
              <a:rPr lang="en-US" dirty="0" err="1"/>
              <a:t>hărților</a:t>
            </a:r>
            <a:r>
              <a:rPr lang="en-US" dirty="0"/>
              <a:t> concept de </a:t>
            </a:r>
            <a:r>
              <a:rPr lang="en-US" dirty="0" err="1"/>
              <a:t>știință</a:t>
            </a:r>
            <a:r>
              <a:rPr lang="en-US" dirty="0"/>
              <a:t> </a:t>
            </a:r>
            <a:endParaRPr lang="ro-RO" dirty="0" smtClean="0"/>
          </a:p>
          <a:p>
            <a:pPr marL="0" indent="0">
              <a:buNone/>
            </a:pPr>
            <a:r>
              <a:rPr lang="en-US" dirty="0" smtClean="0"/>
              <a:t>3</a:t>
            </a:r>
            <a:r>
              <a:rPr lang="en-US" dirty="0"/>
              <a:t>. </a:t>
            </a:r>
            <a:r>
              <a:rPr lang="en-US" dirty="0" err="1"/>
              <a:t>Instrumente</a:t>
            </a:r>
            <a:r>
              <a:rPr lang="en-US" dirty="0"/>
              <a:t> </a:t>
            </a:r>
            <a:r>
              <a:rPr lang="en-US" dirty="0" err="1"/>
              <a:t>și</a:t>
            </a:r>
            <a:r>
              <a:rPr lang="en-US" dirty="0"/>
              <a:t> </a:t>
            </a:r>
            <a:r>
              <a:rPr lang="en-US" dirty="0" err="1"/>
              <a:t>resurse</a:t>
            </a:r>
            <a:r>
              <a:rPr lang="en-US" dirty="0"/>
              <a:t> </a:t>
            </a:r>
            <a:r>
              <a:rPr lang="en-US" dirty="0" err="1"/>
              <a:t>pedagogice</a:t>
            </a:r>
            <a:r>
              <a:rPr lang="en-US" dirty="0"/>
              <a:t> </a:t>
            </a:r>
            <a:r>
              <a:rPr lang="en-US" dirty="0" err="1"/>
              <a:t>pentru</a:t>
            </a:r>
            <a:r>
              <a:rPr lang="en-US" dirty="0"/>
              <a:t> </a:t>
            </a:r>
            <a:r>
              <a:rPr lang="en-US" dirty="0" err="1"/>
              <a:t>creșterea</a:t>
            </a:r>
            <a:r>
              <a:rPr lang="en-US" dirty="0"/>
              <a:t> </a:t>
            </a:r>
            <a:r>
              <a:rPr lang="en-US" dirty="0" err="1"/>
              <a:t>înțelegerii</a:t>
            </a:r>
            <a:endParaRPr lang="en-US" dirty="0"/>
          </a:p>
          <a:p>
            <a:r>
              <a:rPr lang="en-US" dirty="0"/>
              <a:t>3.1. </a:t>
            </a:r>
            <a:r>
              <a:rPr lang="en-US" dirty="0" err="1"/>
              <a:t>Construirea</a:t>
            </a:r>
            <a:r>
              <a:rPr lang="en-US" dirty="0"/>
              <a:t> </a:t>
            </a:r>
            <a:r>
              <a:rPr lang="en-US" dirty="0" err="1"/>
              <a:t>unor</a:t>
            </a:r>
            <a:r>
              <a:rPr lang="en-US" dirty="0"/>
              <a:t> </a:t>
            </a:r>
            <a:r>
              <a:rPr lang="en-US" dirty="0" err="1"/>
              <a:t>analogii</a:t>
            </a:r>
            <a:r>
              <a:rPr lang="en-US" dirty="0"/>
              <a:t> </a:t>
            </a:r>
            <a:r>
              <a:rPr lang="en-US" dirty="0" err="1"/>
              <a:t>eficiente</a:t>
            </a:r>
            <a:r>
              <a:rPr lang="en-US" dirty="0"/>
              <a:t> </a:t>
            </a:r>
            <a:endParaRPr lang="ro-RO" dirty="0" smtClean="0"/>
          </a:p>
          <a:p>
            <a:r>
              <a:rPr lang="en-US" dirty="0" smtClean="0"/>
              <a:t>3.2</a:t>
            </a:r>
            <a:r>
              <a:rPr lang="en-US" dirty="0"/>
              <a:t>. </a:t>
            </a:r>
            <a:r>
              <a:rPr lang="en-US" dirty="0" err="1"/>
              <a:t>Dezvoltarea</a:t>
            </a:r>
            <a:r>
              <a:rPr lang="en-US" dirty="0"/>
              <a:t> </a:t>
            </a:r>
            <a:r>
              <a:rPr lang="en-US" dirty="0" err="1"/>
              <a:t>modelului</a:t>
            </a:r>
            <a:r>
              <a:rPr lang="en-US" dirty="0"/>
              <a:t> </a:t>
            </a:r>
            <a:endParaRPr lang="ro-RO" dirty="0" smtClean="0"/>
          </a:p>
          <a:p>
            <a:r>
              <a:rPr lang="en-US" dirty="0" smtClean="0"/>
              <a:t>3.3</a:t>
            </a:r>
            <a:r>
              <a:rPr lang="en-US" dirty="0"/>
              <a:t>. </a:t>
            </a:r>
            <a:r>
              <a:rPr lang="en-US" dirty="0" err="1"/>
              <a:t>Jocuri</a:t>
            </a:r>
            <a:r>
              <a:rPr lang="en-US" dirty="0"/>
              <a:t> </a:t>
            </a:r>
            <a:r>
              <a:rPr lang="en-US" dirty="0" err="1"/>
              <a:t>și</a:t>
            </a:r>
            <a:r>
              <a:rPr lang="en-US" dirty="0"/>
              <a:t> </a:t>
            </a:r>
            <a:r>
              <a:rPr lang="en-US" dirty="0" err="1"/>
              <a:t>instalații</a:t>
            </a:r>
            <a:r>
              <a:rPr lang="en-US" dirty="0"/>
              <a:t> de </a:t>
            </a:r>
            <a:r>
              <a:rPr lang="en-US" dirty="0" err="1"/>
              <a:t>artă</a:t>
            </a:r>
            <a:r>
              <a:rPr lang="en-US" dirty="0"/>
              <a:t> </a:t>
            </a:r>
            <a:endParaRPr lang="ro-RO" dirty="0" smtClean="0"/>
          </a:p>
          <a:p>
            <a:r>
              <a:rPr lang="en-US" dirty="0" smtClean="0"/>
              <a:t>3.4</a:t>
            </a:r>
            <a:r>
              <a:rPr lang="en-US" dirty="0"/>
              <a:t>. </a:t>
            </a:r>
            <a:r>
              <a:rPr lang="en-US" dirty="0" err="1"/>
              <a:t>Construirea</a:t>
            </a:r>
            <a:r>
              <a:rPr lang="en-US" dirty="0"/>
              <a:t> </a:t>
            </a:r>
            <a:r>
              <a:rPr lang="en-US" dirty="0" err="1"/>
              <a:t>hărților</a:t>
            </a:r>
            <a:r>
              <a:rPr lang="en-US" dirty="0"/>
              <a:t> concept de </a:t>
            </a:r>
            <a:r>
              <a:rPr lang="en-US" dirty="0" err="1"/>
              <a:t>știință</a:t>
            </a:r>
            <a:r>
              <a:rPr lang="en-US" dirty="0"/>
              <a:t> </a:t>
            </a:r>
            <a:endParaRPr lang="ro-RO" dirty="0" smtClean="0"/>
          </a:p>
          <a:p>
            <a:pPr marL="0" indent="0">
              <a:buNone/>
            </a:pPr>
            <a:r>
              <a:rPr lang="en-US" dirty="0" smtClean="0"/>
              <a:t>Note </a:t>
            </a:r>
            <a:r>
              <a:rPr lang="en-US" dirty="0" err="1" smtClean="0"/>
              <a:t>adiționale</a:t>
            </a:r>
            <a:endParaRPr lang="ro-RO"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242423"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304800" y="1676400"/>
            <a:ext cx="4419600" cy="4724400"/>
          </a:xfrm>
          <a:prstGeom prst="rect">
            <a:avLst/>
          </a:prstGeom>
        </p:spPr>
        <p:txBody>
          <a:bodyPr vert="horz">
            <a:normAutofit fontScale="55000" lnSpcReduction="2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dirty="0" smtClean="0"/>
              <a:t>Cuprins</a:t>
            </a:r>
          </a:p>
          <a:p>
            <a:r>
              <a:rPr lang="en-US" dirty="0" smtClean="0"/>
              <a:t>Conținutul </a:t>
            </a:r>
            <a:r>
              <a:rPr lang="en-US" dirty="0" err="1" smtClean="0"/>
              <a:t>metodologiei</a:t>
            </a:r>
            <a:endParaRPr lang="en-US" dirty="0" smtClean="0"/>
          </a:p>
          <a:p>
            <a:r>
              <a:rPr lang="en-US" dirty="0" err="1" smtClean="0"/>
              <a:t>Prezentare</a:t>
            </a:r>
            <a:r>
              <a:rPr lang="en-US" dirty="0" smtClean="0"/>
              <a:t> </a:t>
            </a:r>
            <a:r>
              <a:rPr lang="en-US" dirty="0" err="1" smtClean="0"/>
              <a:t>generală</a:t>
            </a:r>
            <a:r>
              <a:rPr lang="en-US" dirty="0" smtClean="0"/>
              <a:t> </a:t>
            </a:r>
            <a:endParaRPr lang="ro-RO" dirty="0" smtClean="0"/>
          </a:p>
          <a:p>
            <a:pPr marL="0" indent="0">
              <a:buNone/>
            </a:pPr>
            <a:r>
              <a:rPr lang="en-US" dirty="0" smtClean="0"/>
              <a:t>1. </a:t>
            </a:r>
            <a:r>
              <a:rPr lang="en-US" dirty="0" err="1" smtClean="0"/>
              <a:t>Cadrul</a:t>
            </a:r>
            <a:r>
              <a:rPr lang="en-US" dirty="0" smtClean="0"/>
              <a:t> </a:t>
            </a:r>
            <a:r>
              <a:rPr lang="en-US" dirty="0" err="1" smtClean="0"/>
              <a:t>metodologic</a:t>
            </a:r>
            <a:r>
              <a:rPr lang="en-US" dirty="0" smtClean="0"/>
              <a:t> </a:t>
            </a:r>
            <a:r>
              <a:rPr lang="en-US" dirty="0" err="1" smtClean="0"/>
              <a:t>pentru</a:t>
            </a:r>
            <a:r>
              <a:rPr lang="en-US" dirty="0" smtClean="0"/>
              <a:t> </a:t>
            </a:r>
            <a:r>
              <a:rPr lang="en-US" dirty="0" err="1" smtClean="0"/>
              <a:t>creșterea</a:t>
            </a:r>
            <a:r>
              <a:rPr lang="en-US" dirty="0" smtClean="0"/>
              <a:t> </a:t>
            </a:r>
            <a:r>
              <a:rPr lang="en-US" dirty="0" err="1" smtClean="0"/>
              <a:t>înțelegerii</a:t>
            </a:r>
            <a:r>
              <a:rPr lang="en-US" dirty="0" smtClean="0"/>
              <a:t> </a:t>
            </a:r>
            <a:r>
              <a:rPr lang="en-US" dirty="0" err="1" smtClean="0"/>
              <a:t>în</a:t>
            </a:r>
            <a:r>
              <a:rPr lang="en-US" dirty="0" smtClean="0"/>
              <a:t> </a:t>
            </a:r>
            <a:r>
              <a:rPr lang="en-US" dirty="0" err="1" smtClean="0"/>
              <a:t>educația</a:t>
            </a:r>
            <a:r>
              <a:rPr lang="en-US" dirty="0" smtClean="0"/>
              <a:t> </a:t>
            </a:r>
            <a:r>
              <a:rPr lang="en-US" dirty="0" err="1" smtClean="0"/>
              <a:t>științifică</a:t>
            </a:r>
            <a:endParaRPr lang="en-US" dirty="0" smtClean="0"/>
          </a:p>
          <a:p>
            <a:r>
              <a:rPr lang="en-US" dirty="0" smtClean="0"/>
              <a:t>1.1. </a:t>
            </a:r>
            <a:r>
              <a:rPr lang="en-US" dirty="0" err="1" smtClean="0"/>
              <a:t>Necesitatea</a:t>
            </a:r>
            <a:r>
              <a:rPr lang="en-US" dirty="0" smtClean="0"/>
              <a:t> </a:t>
            </a:r>
            <a:r>
              <a:rPr lang="en-US" dirty="0" err="1" smtClean="0"/>
              <a:t>coerenței</a:t>
            </a:r>
            <a:r>
              <a:rPr lang="en-US" dirty="0" smtClean="0"/>
              <a:t> </a:t>
            </a:r>
            <a:r>
              <a:rPr lang="en-US" dirty="0" err="1" smtClean="0"/>
              <a:t>conținutului</a:t>
            </a:r>
            <a:r>
              <a:rPr lang="en-US" dirty="0" smtClean="0"/>
              <a:t> </a:t>
            </a:r>
            <a:r>
              <a:rPr lang="en-US" dirty="0" err="1" smtClean="0"/>
              <a:t>educațional</a:t>
            </a:r>
            <a:r>
              <a:rPr lang="en-US" dirty="0" smtClean="0"/>
              <a:t> cu </a:t>
            </a:r>
            <a:r>
              <a:rPr lang="en-US" dirty="0" err="1" smtClean="0"/>
              <a:t>modelul</a:t>
            </a:r>
            <a:r>
              <a:rPr lang="en-US" dirty="0" smtClean="0"/>
              <a:t> de </a:t>
            </a:r>
            <a:r>
              <a:rPr lang="en-US" dirty="0" err="1" smtClean="0"/>
              <a:t>înțelegere</a:t>
            </a:r>
            <a:r>
              <a:rPr lang="en-US" dirty="0" smtClean="0"/>
              <a:t> a </a:t>
            </a:r>
            <a:r>
              <a:rPr lang="en-US" dirty="0" err="1" smtClean="0"/>
              <a:t>studenților</a:t>
            </a:r>
            <a:r>
              <a:rPr lang="en-US" dirty="0" smtClean="0"/>
              <a:t> </a:t>
            </a:r>
          </a:p>
          <a:p>
            <a:r>
              <a:rPr lang="en-US" dirty="0" smtClean="0"/>
              <a:t>1.2. </a:t>
            </a:r>
            <a:r>
              <a:rPr lang="en-US" dirty="0" err="1" smtClean="0"/>
              <a:t>Definirea</a:t>
            </a:r>
            <a:r>
              <a:rPr lang="en-US" dirty="0" smtClean="0"/>
              <a:t> </a:t>
            </a:r>
            <a:r>
              <a:rPr lang="en-US" dirty="0" err="1" smtClean="0"/>
              <a:t>înțelgerii</a:t>
            </a:r>
            <a:r>
              <a:rPr lang="en-US" dirty="0" smtClean="0"/>
              <a:t> </a:t>
            </a:r>
            <a:endParaRPr lang="ro-RO" dirty="0" smtClean="0"/>
          </a:p>
          <a:p>
            <a:r>
              <a:rPr lang="en-US" dirty="0" smtClean="0"/>
              <a:t>1.3. </a:t>
            </a:r>
            <a:r>
              <a:rPr lang="en-US" dirty="0" err="1" smtClean="0"/>
              <a:t>Tipuri</a:t>
            </a:r>
            <a:r>
              <a:rPr lang="en-US" dirty="0" smtClean="0"/>
              <a:t> de </a:t>
            </a:r>
            <a:r>
              <a:rPr lang="en-US" dirty="0" err="1" smtClean="0"/>
              <a:t>înțelegere</a:t>
            </a:r>
            <a:r>
              <a:rPr lang="en-US" dirty="0" smtClean="0"/>
              <a:t> </a:t>
            </a:r>
            <a:endParaRPr lang="ro-RO" dirty="0" smtClean="0"/>
          </a:p>
          <a:p>
            <a:r>
              <a:rPr lang="en-US" dirty="0" smtClean="0"/>
              <a:t>1.3.1. </a:t>
            </a:r>
            <a:r>
              <a:rPr lang="en-US" dirty="0" err="1" smtClean="0"/>
              <a:t>Înțelegerea</a:t>
            </a:r>
            <a:r>
              <a:rPr lang="en-US" dirty="0" smtClean="0"/>
              <a:t> </a:t>
            </a:r>
            <a:r>
              <a:rPr lang="en-US" dirty="0" err="1" smtClean="0"/>
              <a:t>citirii</a:t>
            </a:r>
            <a:r>
              <a:rPr lang="en-US" dirty="0" smtClean="0"/>
              <a:t> </a:t>
            </a:r>
            <a:endParaRPr lang="ro-RO" dirty="0" smtClean="0"/>
          </a:p>
          <a:p>
            <a:r>
              <a:rPr lang="en-US" dirty="0" smtClean="0"/>
              <a:t>1.3.2. </a:t>
            </a:r>
            <a:r>
              <a:rPr lang="en-US" dirty="0" err="1" smtClean="0"/>
              <a:t>Înțelegerea</a:t>
            </a:r>
            <a:r>
              <a:rPr lang="en-US" dirty="0" smtClean="0"/>
              <a:t> </a:t>
            </a:r>
            <a:r>
              <a:rPr lang="en-US" dirty="0" err="1" smtClean="0"/>
              <a:t>ascultării</a:t>
            </a:r>
            <a:r>
              <a:rPr lang="en-US" dirty="0" smtClean="0"/>
              <a:t> </a:t>
            </a:r>
            <a:endParaRPr lang="ro-RO" dirty="0" smtClean="0"/>
          </a:p>
          <a:p>
            <a:r>
              <a:rPr lang="en-US" dirty="0" smtClean="0"/>
              <a:t>1.4. </a:t>
            </a:r>
            <a:r>
              <a:rPr lang="en-US" dirty="0" err="1" smtClean="0"/>
              <a:t>Niveluri</a:t>
            </a:r>
            <a:r>
              <a:rPr lang="en-US" dirty="0" smtClean="0"/>
              <a:t> de </a:t>
            </a:r>
            <a:r>
              <a:rPr lang="en-US" dirty="0" err="1" smtClean="0"/>
              <a:t>înțelegere</a:t>
            </a:r>
            <a:r>
              <a:rPr lang="en-US" dirty="0" smtClean="0"/>
              <a:t> </a:t>
            </a:r>
            <a:r>
              <a:rPr lang="en-US" dirty="0" err="1" smtClean="0"/>
              <a:t>și</a:t>
            </a:r>
            <a:r>
              <a:rPr lang="en-US" dirty="0" smtClean="0"/>
              <a:t> de </a:t>
            </a:r>
            <a:r>
              <a:rPr lang="en-US" dirty="0" err="1" smtClean="0"/>
              <a:t>creativitate</a:t>
            </a:r>
            <a:r>
              <a:rPr lang="en-US" dirty="0" smtClean="0"/>
              <a:t> </a:t>
            </a:r>
            <a:endParaRPr lang="ro-RO" dirty="0" smtClean="0"/>
          </a:p>
          <a:p>
            <a:r>
              <a:rPr lang="en-US" dirty="0" smtClean="0"/>
              <a:t>1.4.1. </a:t>
            </a:r>
            <a:r>
              <a:rPr lang="en-US" dirty="0" err="1" smtClean="0"/>
              <a:t>Niveluri</a:t>
            </a:r>
            <a:r>
              <a:rPr lang="en-US" dirty="0" smtClean="0"/>
              <a:t> de </a:t>
            </a:r>
            <a:r>
              <a:rPr lang="en-US" dirty="0" err="1" smtClean="0"/>
              <a:t>înțelegere</a:t>
            </a:r>
            <a:r>
              <a:rPr lang="en-US" dirty="0" smtClean="0"/>
              <a:t> la </a:t>
            </a:r>
            <a:r>
              <a:rPr lang="en-US" dirty="0" err="1" smtClean="0"/>
              <a:t>citire</a:t>
            </a:r>
            <a:r>
              <a:rPr lang="en-US" dirty="0" smtClean="0"/>
              <a:t> </a:t>
            </a:r>
            <a:endParaRPr lang="ro-RO" dirty="0" smtClean="0"/>
          </a:p>
          <a:p>
            <a:r>
              <a:rPr lang="en-US" dirty="0" smtClean="0"/>
              <a:t>1.4.2. </a:t>
            </a:r>
            <a:r>
              <a:rPr lang="en-US" dirty="0" err="1" smtClean="0"/>
              <a:t>Niveluri</a:t>
            </a:r>
            <a:r>
              <a:rPr lang="en-US" dirty="0" smtClean="0"/>
              <a:t> de </a:t>
            </a:r>
            <a:r>
              <a:rPr lang="en-US" dirty="0" err="1" smtClean="0"/>
              <a:t>înțelegere</a:t>
            </a:r>
            <a:r>
              <a:rPr lang="en-US" dirty="0" smtClean="0"/>
              <a:t> </a:t>
            </a:r>
            <a:r>
              <a:rPr lang="en-US" dirty="0" err="1" smtClean="0"/>
              <a:t>în</a:t>
            </a:r>
            <a:r>
              <a:rPr lang="en-US" dirty="0" smtClean="0"/>
              <a:t> </a:t>
            </a:r>
            <a:r>
              <a:rPr lang="en-US" dirty="0" err="1" smtClean="0"/>
              <a:t>ascultare</a:t>
            </a:r>
            <a:endParaRPr lang="en-US" dirty="0" smtClean="0"/>
          </a:p>
          <a:p>
            <a:r>
              <a:rPr lang="en-US" dirty="0" smtClean="0"/>
              <a:t>1.4.3. </a:t>
            </a:r>
            <a:r>
              <a:rPr lang="en-US" dirty="0" err="1" smtClean="0"/>
              <a:t>Niveluri</a:t>
            </a:r>
            <a:r>
              <a:rPr lang="en-US" dirty="0" smtClean="0"/>
              <a:t> ale </a:t>
            </a:r>
            <a:r>
              <a:rPr lang="en-US" dirty="0" err="1" smtClean="0"/>
              <a:t>creativității</a:t>
            </a:r>
            <a:endParaRPr lang="ro-RO" dirty="0" smtClean="0"/>
          </a:p>
        </p:txBody>
      </p:sp>
      <p:sp>
        <p:nvSpPr>
          <p:cNvPr id="6" name="Rectangle 5"/>
          <p:cNvSpPr/>
          <p:nvPr/>
        </p:nvSpPr>
        <p:spPr>
          <a:xfrm>
            <a:off x="457200" y="6389914"/>
            <a:ext cx="8686800" cy="338554"/>
          </a:xfrm>
          <a:prstGeom prst="rect">
            <a:avLst/>
          </a:prstGeom>
        </p:spPr>
        <p:txBody>
          <a:bodyPr wrap="square">
            <a:spAutoFit/>
          </a:bodyPr>
          <a:lstStyle/>
          <a:p>
            <a:r>
              <a:rPr lang="ro-RO" sz="1600" dirty="0"/>
              <a:t>Disponibil in limba romana la </a:t>
            </a:r>
            <a:r>
              <a:rPr lang="en-GB" sz="1600" dirty="0">
                <a:hlinkClick r:id="rId3"/>
              </a:rPr>
              <a:t>http://www.goscience.eu/download/Project%20results/2/ro.pdf</a:t>
            </a:r>
            <a:endParaRPr lang="ro-RO" sz="1600" dirty="0"/>
          </a:p>
        </p:txBody>
      </p:sp>
    </p:spTree>
    <p:extLst>
      <p:ext uri="{BB962C8B-B14F-4D97-AF65-F5344CB8AC3E}">
        <p14:creationId xmlns:p14="http://schemas.microsoft.com/office/powerpoint/2010/main" val="637670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457200"/>
            <a:ext cx="7391400" cy="762000"/>
          </a:xfrm>
        </p:spPr>
        <p:txBody>
          <a:bodyPr>
            <a:noAutofit/>
          </a:bodyPr>
          <a:lstStyle/>
          <a:p>
            <a:r>
              <a:rPr lang="ro-RO" sz="2400" b="1" dirty="0" smtClean="0"/>
              <a:t>3. </a:t>
            </a:r>
            <a:r>
              <a:rPr lang="en-US" sz="2400" b="1" dirty="0"/>
              <a:t>Development of creative pedagogical tools for enhancing comprehension in science teaching and learning</a:t>
            </a:r>
            <a:r>
              <a:rPr lang="en-US" sz="2400" dirty="0"/>
              <a:t/>
            </a:r>
            <a:br>
              <a:rPr lang="en-US" sz="2400" dirty="0"/>
            </a:br>
            <a:endParaRPr lang="en-US" sz="24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242423"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304800" y="1676400"/>
            <a:ext cx="8610600" cy="4724400"/>
          </a:xfrm>
          <a:prstGeom prst="rect">
            <a:avLst/>
          </a:prstGeom>
        </p:spPr>
        <p:txBody>
          <a:bodyPr vert="horz">
            <a:normAutofit fontScale="92500"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dirty="0" smtClean="0"/>
              <a:t>The </a:t>
            </a:r>
            <a:r>
              <a:rPr lang="en-US" dirty="0"/>
              <a:t>pedagogical tools which will be created to support the developed approach and methodology will interpret theoretical science concepts by expressing them through familiar phenomena and natural, conventional relation which the student will be able to perceive intuitively through an associative image, video, or a fiction story. </a:t>
            </a:r>
          </a:p>
          <a:p>
            <a:endParaRPr lang="en-US" dirty="0"/>
          </a:p>
          <a:p>
            <a:r>
              <a:rPr lang="en-US" dirty="0"/>
              <a:t>Electrical circuit</a:t>
            </a:r>
          </a:p>
          <a:p>
            <a:pPr marL="0" indent="0">
              <a:buNone/>
            </a:pPr>
            <a:r>
              <a:rPr lang="en-US" dirty="0">
                <a:hlinkClick r:id="rId3"/>
              </a:rPr>
              <a:t>https://</a:t>
            </a:r>
            <a:r>
              <a:rPr lang="en-US" dirty="0" smtClean="0">
                <a:hlinkClick r:id="rId3"/>
              </a:rPr>
              <a:t>www.youtube.com/watch?v=hJn5vGHHQEA</a:t>
            </a:r>
            <a:r>
              <a:rPr lang="ro-RO" dirty="0" smtClean="0"/>
              <a:t> </a:t>
            </a:r>
            <a:r>
              <a:rPr lang="en-US" dirty="0" smtClean="0"/>
              <a:t> </a:t>
            </a:r>
            <a:endParaRPr lang="en-US" dirty="0"/>
          </a:p>
          <a:p>
            <a:r>
              <a:rPr lang="en-US" dirty="0"/>
              <a:t>Math functions </a:t>
            </a:r>
          </a:p>
          <a:p>
            <a:pPr marL="0" indent="0">
              <a:buNone/>
            </a:pPr>
            <a:r>
              <a:rPr lang="en-US" dirty="0">
                <a:hlinkClick r:id="rId4"/>
              </a:rPr>
              <a:t>https://</a:t>
            </a:r>
            <a:r>
              <a:rPr lang="en-US" dirty="0" smtClean="0">
                <a:hlinkClick r:id="rId4"/>
              </a:rPr>
              <a:t>www.youtube.com/watch?v=9pNWXsDl7T0</a:t>
            </a:r>
            <a:r>
              <a:rPr lang="ro-RO" dirty="0" smtClean="0"/>
              <a:t> </a:t>
            </a:r>
            <a:r>
              <a:rPr lang="en-US" dirty="0" smtClean="0"/>
              <a:t> </a:t>
            </a:r>
            <a:endParaRPr lang="en-US" dirty="0"/>
          </a:p>
        </p:txBody>
      </p:sp>
    </p:spTree>
    <p:extLst>
      <p:ext uri="{BB962C8B-B14F-4D97-AF65-F5344CB8AC3E}">
        <p14:creationId xmlns:p14="http://schemas.microsoft.com/office/powerpoint/2010/main" val="2445377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457200"/>
            <a:ext cx="7391400" cy="762000"/>
          </a:xfrm>
        </p:spPr>
        <p:txBody>
          <a:bodyPr>
            <a:noAutofit/>
          </a:bodyPr>
          <a:lstStyle/>
          <a:p>
            <a:r>
              <a:rPr lang="ro-RO" sz="2400" b="1" dirty="0" smtClean="0"/>
              <a:t>3. </a:t>
            </a:r>
            <a:r>
              <a:rPr lang="en-US" sz="2400" b="1" dirty="0"/>
              <a:t>Development of creative pedagogical tools for enhancing comprehension in science teaching and learning</a:t>
            </a:r>
            <a:r>
              <a:rPr lang="en-US" sz="2400" dirty="0"/>
              <a:t/>
            </a:r>
            <a:br>
              <a:rPr lang="en-US" sz="2400" dirty="0"/>
            </a:br>
            <a:endParaRPr lang="en-US" sz="24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242423"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304800" y="1676400"/>
            <a:ext cx="8610600" cy="8382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dirty="0" smtClean="0"/>
              <a:t>Analogous</a:t>
            </a:r>
            <a:r>
              <a:rPr lang="en-US" dirty="0"/>
              <a:t> organs</a:t>
            </a:r>
          </a:p>
          <a:p>
            <a:pPr marL="0" indent="0">
              <a:buNone/>
            </a:pPr>
            <a:endParaRPr lang="en-US" dirty="0"/>
          </a:p>
        </p:txBody>
      </p:sp>
      <p:pic>
        <p:nvPicPr>
          <p:cNvPr id="7" name="Shape 134"/>
          <p:cNvPicPr preferRelativeResize="0"/>
          <p:nvPr/>
        </p:nvPicPr>
        <p:blipFill rotWithShape="1">
          <a:blip r:embed="rId3" cstate="print">
            <a:alphaModFix/>
          </a:blip>
          <a:srcRect/>
          <a:stretch/>
        </p:blipFill>
        <p:spPr>
          <a:xfrm>
            <a:off x="1394823" y="2667000"/>
            <a:ext cx="2311400" cy="2860167"/>
          </a:xfrm>
          <a:prstGeom prst="rect">
            <a:avLst/>
          </a:prstGeom>
          <a:noFill/>
          <a:ln>
            <a:noFill/>
          </a:ln>
        </p:spPr>
      </p:pic>
      <p:pic>
        <p:nvPicPr>
          <p:cNvPr id="8" name="Shape 135"/>
          <p:cNvPicPr preferRelativeResize="0"/>
          <p:nvPr/>
        </p:nvPicPr>
        <p:blipFill rotWithShape="1">
          <a:blip r:embed="rId4" cstate="print">
            <a:alphaModFix/>
          </a:blip>
          <a:srcRect/>
          <a:stretch/>
        </p:blipFill>
        <p:spPr>
          <a:xfrm>
            <a:off x="5715000" y="2755799"/>
            <a:ext cx="2062947" cy="2682567"/>
          </a:xfrm>
          <a:prstGeom prst="rect">
            <a:avLst/>
          </a:prstGeom>
          <a:noFill/>
          <a:ln>
            <a:noFill/>
          </a:ln>
        </p:spPr>
      </p:pic>
    </p:spTree>
    <p:extLst>
      <p:ext uri="{BB962C8B-B14F-4D97-AF65-F5344CB8AC3E}">
        <p14:creationId xmlns:p14="http://schemas.microsoft.com/office/powerpoint/2010/main" val="3766785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457200"/>
            <a:ext cx="7391400" cy="762000"/>
          </a:xfrm>
        </p:spPr>
        <p:txBody>
          <a:bodyPr>
            <a:noAutofit/>
          </a:bodyPr>
          <a:lstStyle/>
          <a:p>
            <a:r>
              <a:rPr lang="ro-RO" sz="2400" b="1" dirty="0" smtClean="0"/>
              <a:t>3. </a:t>
            </a:r>
            <a:r>
              <a:rPr lang="en-US" sz="2400" b="1" dirty="0"/>
              <a:t>Development of creative pedagogical tools for enhancing comprehension in science teaching and learning</a:t>
            </a:r>
            <a:r>
              <a:rPr lang="en-US" sz="2400" dirty="0"/>
              <a:t/>
            </a:r>
            <a:br>
              <a:rPr lang="en-US" sz="2400" dirty="0"/>
            </a:br>
            <a:endParaRPr lang="en-US" sz="24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242423"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Content Placeholder 3">
            <a:extLst>
              <a:ext uri="{FF2B5EF4-FFF2-40B4-BE49-F238E27FC236}">
                <a16:creationId xmlns:a16="http://schemas.microsoft.com/office/drawing/2014/main" id="{E6397725-0B00-49B3-A541-1FD07F502E3D}"/>
              </a:ext>
            </a:extLst>
          </p:cNvPr>
          <p:cNvGraphicFramePr>
            <a:graphicFrameLocks noGrp="1"/>
          </p:cNvGraphicFramePr>
          <p:nvPr>
            <p:ph idx="1"/>
            <p:extLst>
              <p:ext uri="{D42A27DB-BD31-4B8C-83A1-F6EECF244321}">
                <p14:modId xmlns:p14="http://schemas.microsoft.com/office/powerpoint/2010/main" val="1753270224"/>
              </p:ext>
            </p:extLst>
          </p:nvPr>
        </p:nvGraphicFramePr>
        <p:xfrm>
          <a:off x="152400" y="1752600"/>
          <a:ext cx="8753890" cy="4572000"/>
        </p:xfrm>
        <a:graphic>
          <a:graphicData uri="http://schemas.openxmlformats.org/drawingml/2006/table">
            <a:tbl>
              <a:tblPr firstRow="1" bandRow="1">
                <a:tableStyleId>{5940675A-B579-460E-94D1-54222C63F5DA}</a:tableStyleId>
              </a:tblPr>
              <a:tblGrid>
                <a:gridCol w="3398587">
                  <a:extLst>
                    <a:ext uri="{9D8B030D-6E8A-4147-A177-3AD203B41FA5}">
                      <a16:colId xmlns:a16="http://schemas.microsoft.com/office/drawing/2014/main" val="367617519"/>
                    </a:ext>
                  </a:extLst>
                </a:gridCol>
                <a:gridCol w="1680246">
                  <a:extLst>
                    <a:ext uri="{9D8B030D-6E8A-4147-A177-3AD203B41FA5}">
                      <a16:colId xmlns:a16="http://schemas.microsoft.com/office/drawing/2014/main" val="3934990081"/>
                    </a:ext>
                  </a:extLst>
                </a:gridCol>
                <a:gridCol w="3675057">
                  <a:extLst>
                    <a:ext uri="{9D8B030D-6E8A-4147-A177-3AD203B41FA5}">
                      <a16:colId xmlns:a16="http://schemas.microsoft.com/office/drawing/2014/main" val="4246632317"/>
                    </a:ext>
                  </a:extLst>
                </a:gridCol>
              </a:tblGrid>
              <a:tr h="275669">
                <a:tc gridSpan="3">
                  <a:txBody>
                    <a:bodyPr/>
                    <a:lstStyle/>
                    <a:p>
                      <a:pPr algn="ctr"/>
                      <a:r>
                        <a:rPr lang="lv-LV" sz="1800" b="1" i="1" dirty="0"/>
                        <a:t> Term -  </a:t>
                      </a:r>
                      <a:r>
                        <a:rPr lang="lv-LV" sz="1800" b="1" i="1" dirty="0">
                          <a:solidFill>
                            <a:srgbClr val="C00000"/>
                          </a:solidFill>
                        </a:rPr>
                        <a:t>«</a:t>
                      </a:r>
                      <a:r>
                        <a:rPr lang="lv-LV" sz="1800" b="1" i="1" dirty="0" smtClean="0">
                          <a:solidFill>
                            <a:srgbClr val="C00000"/>
                          </a:solidFill>
                        </a:rPr>
                        <a:t>Analog</a:t>
                      </a:r>
                      <a:r>
                        <a:rPr lang="en-GB" sz="1800" b="1" i="1" dirty="0" smtClean="0">
                          <a:solidFill>
                            <a:srgbClr val="C00000"/>
                          </a:solidFill>
                        </a:rPr>
                        <a:t>o</a:t>
                      </a:r>
                      <a:r>
                        <a:rPr lang="lv-LV" sz="1800" b="1" i="1" dirty="0" smtClean="0">
                          <a:solidFill>
                            <a:srgbClr val="C00000"/>
                          </a:solidFill>
                        </a:rPr>
                        <a:t>us </a:t>
                      </a:r>
                      <a:r>
                        <a:rPr lang="lv-LV" sz="1800" b="1" i="1" dirty="0">
                          <a:solidFill>
                            <a:srgbClr val="C00000"/>
                          </a:solidFill>
                        </a:rPr>
                        <a:t>organs»</a:t>
                      </a:r>
                      <a:endParaRPr lang="en-US" sz="1800" b="1" i="1" dirty="0">
                        <a:solidFill>
                          <a:srgbClr val="C00000"/>
                        </a:solidFill>
                      </a:endParaRPr>
                    </a:p>
                  </a:txBody>
                  <a:tcPr marL="68580" marR="68580"/>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361119043"/>
                  </a:ext>
                </a:extLst>
              </a:tr>
              <a:tr h="3915331">
                <a:tc>
                  <a:txBody>
                    <a:bodyPr/>
                    <a:lstStyle/>
                    <a:p>
                      <a:pPr marL="0" indent="0" algn="ctr">
                        <a:buFont typeface="+mj-lt"/>
                        <a:buNone/>
                      </a:pPr>
                      <a:r>
                        <a:rPr lang="lv-LV" sz="1800" b="1" i="1" kern="1200" dirty="0" err="1">
                          <a:solidFill>
                            <a:schemeClr val="tx1"/>
                          </a:solidFill>
                          <a:effectLst/>
                          <a:latin typeface="+mn-lt"/>
                          <a:ea typeface="+mn-ea"/>
                          <a:cs typeface="+mn-cs"/>
                        </a:rPr>
                        <a:t>Definition</a:t>
                      </a:r>
                      <a:endParaRPr lang="lv-LV" sz="1800" b="1" i="1" kern="1200" dirty="0">
                        <a:solidFill>
                          <a:schemeClr val="tx1"/>
                        </a:solidFill>
                        <a:effectLst/>
                        <a:latin typeface="+mn-lt"/>
                        <a:ea typeface="+mn-ea"/>
                        <a:cs typeface="+mn-cs"/>
                      </a:endParaRPr>
                    </a:p>
                    <a:p>
                      <a:pPr marL="342900" indent="-342900">
                        <a:buFont typeface="+mj-lt"/>
                        <a:buAutoNum type="arabicPeriod"/>
                      </a:pPr>
                      <a:r>
                        <a:rPr lang="lv-LV" sz="1800" b="0" i="0" kern="1200" dirty="0">
                          <a:solidFill>
                            <a:schemeClr val="tx1"/>
                          </a:solidFill>
                          <a:effectLst/>
                          <a:latin typeface="+mn-lt"/>
                          <a:ea typeface="+mn-ea"/>
                          <a:cs typeface="+mn-cs"/>
                        </a:rPr>
                        <a:t>Organs that perform similar functions but are of different origins are </a:t>
                      </a:r>
                      <a:r>
                        <a:rPr lang="lv-LV" sz="1800" b="0" i="0" kern="1200" dirty="0" smtClean="0">
                          <a:solidFill>
                            <a:schemeClr val="tx1"/>
                          </a:solidFill>
                          <a:effectLst/>
                          <a:latin typeface="+mn-lt"/>
                          <a:ea typeface="+mn-ea"/>
                          <a:cs typeface="+mn-cs"/>
                        </a:rPr>
                        <a:t>analog</a:t>
                      </a:r>
                      <a:r>
                        <a:rPr lang="en-GB" sz="1800" b="0" i="0" kern="1200" dirty="0" smtClean="0">
                          <a:solidFill>
                            <a:schemeClr val="tx1"/>
                          </a:solidFill>
                          <a:effectLst/>
                          <a:latin typeface="+mn-lt"/>
                          <a:ea typeface="+mn-ea"/>
                          <a:cs typeface="+mn-cs"/>
                        </a:rPr>
                        <a:t>o</a:t>
                      </a:r>
                      <a:r>
                        <a:rPr lang="lv-LV" sz="1800" b="0" i="0" kern="1200" dirty="0" smtClean="0">
                          <a:solidFill>
                            <a:schemeClr val="tx1"/>
                          </a:solidFill>
                          <a:effectLst/>
                          <a:latin typeface="+mn-lt"/>
                          <a:ea typeface="+mn-ea"/>
                          <a:cs typeface="+mn-cs"/>
                        </a:rPr>
                        <a:t>us </a:t>
                      </a:r>
                      <a:r>
                        <a:rPr lang="lv-LV" sz="1800" b="0" i="0" kern="1200" dirty="0">
                          <a:solidFill>
                            <a:schemeClr val="tx1"/>
                          </a:solidFill>
                          <a:effectLst/>
                          <a:latin typeface="+mn-lt"/>
                          <a:ea typeface="+mn-ea"/>
                          <a:cs typeface="+mn-cs"/>
                        </a:rPr>
                        <a:t>organs. </a:t>
                      </a:r>
                      <a:r>
                        <a:rPr lang="lv-LV" sz="1800" b="0" i="1" kern="1200" dirty="0">
                          <a:solidFill>
                            <a:schemeClr val="tx1"/>
                          </a:solidFill>
                          <a:effectLst/>
                          <a:latin typeface="+mn-lt"/>
                          <a:ea typeface="+mn-ea"/>
                          <a:cs typeface="+mn-cs"/>
                        </a:rPr>
                        <a:t>(</a:t>
                      </a:r>
                      <a:r>
                        <a:rPr lang="lv-LV" sz="1800" b="0" i="1" kern="1200" dirty="0">
                          <a:solidFill>
                            <a:schemeClr val="tx1"/>
                          </a:solidFill>
                          <a:effectLst/>
                          <a:latin typeface="+mn-lt"/>
                          <a:ea typeface="+mn-ea"/>
                          <a:cs typeface="+mn-cs"/>
                          <a:hlinkClick r:id="rId3"/>
                        </a:rPr>
                        <a:t>https://www.siic.lu.lv/bio/IT/B_10/default.aspx@tabid=9&amp;id=172.html</a:t>
                      </a:r>
                      <a:r>
                        <a:rPr lang="lv-LV" sz="1800" b="0" i="1" kern="1200" dirty="0">
                          <a:solidFill>
                            <a:schemeClr val="tx1"/>
                          </a:solidFill>
                          <a:effectLst/>
                          <a:latin typeface="+mn-lt"/>
                          <a:ea typeface="+mn-ea"/>
                          <a:cs typeface="+mn-cs"/>
                        </a:rPr>
                        <a:t>).</a:t>
                      </a:r>
                    </a:p>
                    <a:p>
                      <a:pPr marL="457200" indent="-457200">
                        <a:buFont typeface="+mj-lt"/>
                        <a:buAutoNum type="arabicPeriod"/>
                      </a:pPr>
                      <a:r>
                        <a:rPr lang="lv-LV" sz="1800" b="0" i="0" kern="1200" dirty="0">
                          <a:solidFill>
                            <a:schemeClr val="tx1"/>
                          </a:solidFill>
                          <a:effectLst/>
                          <a:latin typeface="+mn-lt"/>
                          <a:ea typeface="+mn-ea"/>
                          <a:cs typeface="+mn-cs"/>
                        </a:rPr>
                        <a:t>Organs of animals  or plants that perform similar functions bur are of </a:t>
                      </a:r>
                      <a:r>
                        <a:rPr lang="lv-LV" sz="1800" b="0" i="0" kern="1200" dirty="0" smtClean="0">
                          <a:solidFill>
                            <a:schemeClr val="tx1"/>
                          </a:solidFill>
                          <a:effectLst/>
                          <a:latin typeface="+mn-lt"/>
                          <a:ea typeface="+mn-ea"/>
                          <a:cs typeface="+mn-cs"/>
                        </a:rPr>
                        <a:t>differ</a:t>
                      </a:r>
                      <a:r>
                        <a:rPr lang="en-GB" sz="1800" b="0" i="0" kern="1200" dirty="0" smtClean="0">
                          <a:solidFill>
                            <a:schemeClr val="tx1"/>
                          </a:solidFill>
                          <a:effectLst/>
                          <a:latin typeface="+mn-lt"/>
                          <a:ea typeface="+mn-ea"/>
                          <a:cs typeface="+mn-cs"/>
                        </a:rPr>
                        <a:t>e</a:t>
                      </a:r>
                      <a:r>
                        <a:rPr lang="lv-LV" sz="1800" b="0" i="0" kern="1200" dirty="0" smtClean="0">
                          <a:solidFill>
                            <a:schemeClr val="tx1"/>
                          </a:solidFill>
                          <a:effectLst/>
                          <a:latin typeface="+mn-lt"/>
                          <a:ea typeface="+mn-ea"/>
                          <a:cs typeface="+mn-cs"/>
                        </a:rPr>
                        <a:t>nt </a:t>
                      </a:r>
                      <a:r>
                        <a:rPr lang="lv-LV" sz="1800" b="0" i="0" kern="1200" dirty="0">
                          <a:solidFill>
                            <a:schemeClr val="tx1"/>
                          </a:solidFill>
                          <a:effectLst/>
                          <a:latin typeface="+mn-lt"/>
                          <a:ea typeface="+mn-ea"/>
                          <a:cs typeface="+mn-cs"/>
                        </a:rPr>
                        <a:t>origins and constructions</a:t>
                      </a:r>
                      <a:r>
                        <a:rPr lang="en-US" sz="1800" b="0" i="0" kern="1200" dirty="0">
                          <a:solidFill>
                            <a:schemeClr val="tx1"/>
                          </a:solidFill>
                          <a:effectLst/>
                          <a:latin typeface="+mn-lt"/>
                          <a:ea typeface="+mn-ea"/>
                          <a:cs typeface="+mn-cs"/>
                        </a:rPr>
                        <a:t>.</a:t>
                      </a:r>
                      <a:r>
                        <a:rPr lang="lv-LV" sz="1800" b="0" i="0" kern="1200" dirty="0">
                          <a:solidFill>
                            <a:schemeClr val="tx1"/>
                          </a:solidFill>
                          <a:effectLst/>
                          <a:latin typeface="+mn-lt"/>
                          <a:ea typeface="+mn-ea"/>
                          <a:cs typeface="+mn-cs"/>
                        </a:rPr>
                        <a:t> </a:t>
                      </a:r>
                      <a:r>
                        <a:rPr lang="lv-LV" sz="1800" b="0" i="1" kern="1200" dirty="0">
                          <a:solidFill>
                            <a:schemeClr val="tx1"/>
                          </a:solidFill>
                          <a:effectLst/>
                          <a:latin typeface="+mn-lt"/>
                          <a:ea typeface="+mn-ea"/>
                          <a:cs typeface="+mn-cs"/>
                        </a:rPr>
                        <a:t>(</a:t>
                      </a:r>
                      <a:r>
                        <a:rPr lang="lv-LV" sz="1800" b="0" i="1" kern="1200" dirty="0">
                          <a:solidFill>
                            <a:schemeClr val="tx1"/>
                          </a:solidFill>
                          <a:effectLst/>
                          <a:latin typeface="+mn-lt"/>
                          <a:ea typeface="+mn-ea"/>
                          <a:cs typeface="+mn-cs"/>
                          <a:hlinkClick r:id="rId4"/>
                        </a:rPr>
                        <a:t>https://lv.oxforddictionaries.com/skaidrojums</a:t>
                      </a:r>
                      <a:r>
                        <a:rPr lang="lv-LV" sz="1800" b="0" i="1" kern="1200" dirty="0">
                          <a:solidFill>
                            <a:schemeClr val="tx1"/>
                          </a:solidFill>
                          <a:effectLst/>
                          <a:latin typeface="+mn-lt"/>
                          <a:ea typeface="+mn-ea"/>
                          <a:cs typeface="+mn-cs"/>
                        </a:rPr>
                        <a:t>)</a:t>
                      </a:r>
                      <a:r>
                        <a:rPr lang="lv-LV" sz="1800" b="0" i="0" kern="1200" dirty="0">
                          <a:solidFill>
                            <a:schemeClr val="tx1"/>
                          </a:solidFill>
                          <a:effectLst/>
                          <a:latin typeface="+mn-lt"/>
                          <a:ea typeface="+mn-ea"/>
                          <a:cs typeface="+mn-cs"/>
                        </a:rPr>
                        <a:t>.</a:t>
                      </a:r>
                      <a:endParaRPr lang="lv-LV" sz="1800" b="1" i="0" kern="1200" dirty="0">
                        <a:solidFill>
                          <a:schemeClr val="tx1"/>
                        </a:solidFill>
                        <a:effectLst/>
                        <a:latin typeface="+mn-lt"/>
                        <a:ea typeface="+mn-ea"/>
                        <a:cs typeface="+mn-cs"/>
                      </a:endParaRPr>
                    </a:p>
                    <a:p>
                      <a:pPr marL="342900" indent="-342900">
                        <a:buFont typeface="+mj-lt"/>
                        <a:buAutoNum type="arabicPeriod"/>
                      </a:pPr>
                      <a:endParaRPr lang="lv-LV" sz="1800" b="1" i="0" kern="1200" dirty="0">
                        <a:solidFill>
                          <a:schemeClr val="tx1"/>
                        </a:solidFill>
                        <a:effectLst/>
                        <a:latin typeface="+mn-lt"/>
                        <a:ea typeface="+mn-ea"/>
                        <a:cs typeface="+mn-cs"/>
                      </a:endParaRPr>
                    </a:p>
                    <a:p>
                      <a:pPr marL="0" indent="0">
                        <a:buFont typeface="+mj-lt"/>
                        <a:buNone/>
                      </a:pPr>
                      <a:endParaRPr lang="en-US" sz="1800" dirty="0"/>
                    </a:p>
                  </a:txBody>
                  <a:tcPr marL="68580" marR="68580"/>
                </a:tc>
                <a:tc>
                  <a:txBody>
                    <a:bodyPr/>
                    <a:lstStyle/>
                    <a:p>
                      <a:pPr algn="ctr"/>
                      <a:r>
                        <a:rPr lang="lv-LV" sz="1800" b="1" i="1" dirty="0" err="1"/>
                        <a:t>Visual</a:t>
                      </a:r>
                      <a:r>
                        <a:rPr lang="lv-LV" sz="1800" b="1" i="1" dirty="0"/>
                        <a:t> </a:t>
                      </a:r>
                      <a:r>
                        <a:rPr lang="lv-LV" sz="1800" b="1" i="1" dirty="0" err="1"/>
                        <a:t>associations</a:t>
                      </a:r>
                      <a:endParaRPr lang="en-US" sz="1800" b="1" i="1" dirty="0"/>
                    </a:p>
                  </a:txBody>
                  <a:tcPr marL="68580" marR="68580"/>
                </a:tc>
                <a:tc>
                  <a:txBody>
                    <a:bodyPr/>
                    <a:lstStyle/>
                    <a:p>
                      <a:pPr algn="ctr"/>
                      <a:r>
                        <a:rPr lang="en-US" sz="1800" b="1" i="1" dirty="0"/>
                        <a:t>Descriptions of associations in words </a:t>
                      </a:r>
                      <a:endParaRPr lang="lv-LV" sz="1800" dirty="0"/>
                    </a:p>
                    <a:p>
                      <a:endParaRPr lang="lv-LV" sz="1800" dirty="0"/>
                    </a:p>
                    <a:p>
                      <a:endParaRPr lang="lv-LV" sz="1800" dirty="0"/>
                    </a:p>
                    <a:p>
                      <a:pPr algn="ctr"/>
                      <a:r>
                        <a:rPr lang="lv-LV" sz="1800" dirty="0"/>
                        <a:t>Electric coffe-mill and a hand operated grinder consists of </a:t>
                      </a:r>
                      <a:r>
                        <a:rPr lang="lv-LV" sz="1800" dirty="0" smtClean="0"/>
                        <a:t>differ</a:t>
                      </a:r>
                      <a:r>
                        <a:rPr lang="en-GB" sz="1800" dirty="0" smtClean="0"/>
                        <a:t>e</a:t>
                      </a:r>
                      <a:r>
                        <a:rPr lang="lv-LV" sz="1800" dirty="0" smtClean="0"/>
                        <a:t>nt </a:t>
                      </a:r>
                      <a:r>
                        <a:rPr lang="lv-LV" sz="1800" dirty="0"/>
                        <a:t>parts.But both gadgets are used for grinding/coffe or pepper/It means they perform a similar functions.The same as analogous </a:t>
                      </a:r>
                      <a:r>
                        <a:rPr lang="lv-LV" sz="1800" dirty="0" smtClean="0"/>
                        <a:t>organs.</a:t>
                      </a:r>
                      <a:endParaRPr lang="en-US" sz="1800" dirty="0"/>
                    </a:p>
                  </a:txBody>
                  <a:tcPr marL="68580" marR="68580"/>
                </a:tc>
                <a:extLst>
                  <a:ext uri="{0D108BD9-81ED-4DB2-BD59-A6C34878D82A}">
                    <a16:rowId xmlns:a16="http://schemas.microsoft.com/office/drawing/2014/main" val="2107782640"/>
                  </a:ext>
                </a:extLst>
              </a:tr>
            </a:tbl>
          </a:graphicData>
        </a:graphic>
      </p:graphicFrame>
      <p:pic>
        <p:nvPicPr>
          <p:cNvPr id="10" name="Shape 134">
            <a:extLst>
              <a:ext uri="{FF2B5EF4-FFF2-40B4-BE49-F238E27FC236}">
                <a16:creationId xmlns:a16="http://schemas.microsoft.com/office/drawing/2014/main" id="{CBD9D994-F4B4-4E03-8158-CEF9D9F5DA4A}"/>
              </a:ext>
            </a:extLst>
          </p:cNvPr>
          <p:cNvPicPr preferRelativeResize="0"/>
          <p:nvPr/>
        </p:nvPicPr>
        <p:blipFill rotWithShape="1">
          <a:blip r:embed="rId5" cstate="print">
            <a:alphaModFix/>
          </a:blip>
          <a:srcRect/>
          <a:stretch/>
        </p:blipFill>
        <p:spPr>
          <a:xfrm>
            <a:off x="3657600" y="2819400"/>
            <a:ext cx="1421295" cy="1645684"/>
          </a:xfrm>
          <a:prstGeom prst="rect">
            <a:avLst/>
          </a:prstGeom>
          <a:noFill/>
          <a:ln>
            <a:noFill/>
          </a:ln>
        </p:spPr>
      </p:pic>
      <p:pic>
        <p:nvPicPr>
          <p:cNvPr id="11" name="Shape 135">
            <a:extLst>
              <a:ext uri="{FF2B5EF4-FFF2-40B4-BE49-F238E27FC236}">
                <a16:creationId xmlns:a16="http://schemas.microsoft.com/office/drawing/2014/main" id="{8E48032B-0F88-480D-A9E0-1FD243AF2BCF}"/>
              </a:ext>
            </a:extLst>
          </p:cNvPr>
          <p:cNvPicPr preferRelativeResize="0"/>
          <p:nvPr/>
        </p:nvPicPr>
        <p:blipFill rotWithShape="1">
          <a:blip r:embed="rId6" cstate="print">
            <a:alphaModFix/>
          </a:blip>
          <a:srcRect/>
          <a:stretch/>
        </p:blipFill>
        <p:spPr>
          <a:xfrm>
            <a:off x="3776137" y="4545756"/>
            <a:ext cx="1184220" cy="1676400"/>
          </a:xfrm>
          <a:prstGeom prst="rect">
            <a:avLst/>
          </a:prstGeom>
          <a:noFill/>
          <a:ln>
            <a:noFill/>
          </a:ln>
        </p:spPr>
      </p:pic>
    </p:spTree>
    <p:extLst>
      <p:ext uri="{BB962C8B-B14F-4D97-AF65-F5344CB8AC3E}">
        <p14:creationId xmlns:p14="http://schemas.microsoft.com/office/powerpoint/2010/main" val="3694045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457200"/>
            <a:ext cx="7391400" cy="762000"/>
          </a:xfrm>
        </p:spPr>
        <p:txBody>
          <a:bodyPr>
            <a:noAutofit/>
          </a:bodyPr>
          <a:lstStyle/>
          <a:p>
            <a:r>
              <a:rPr lang="ro-RO" sz="2400" b="1" dirty="0" smtClean="0"/>
              <a:t>3. </a:t>
            </a:r>
            <a:r>
              <a:rPr lang="en-US" sz="2400" b="1" dirty="0" err="1"/>
              <a:t>Exemple</a:t>
            </a:r>
            <a:r>
              <a:rPr lang="en-US" sz="2400" b="1" dirty="0"/>
              <a:t> de </a:t>
            </a:r>
            <a:r>
              <a:rPr lang="en-US" sz="2400" b="1" dirty="0" err="1"/>
              <a:t>bune</a:t>
            </a:r>
            <a:r>
              <a:rPr lang="en-US" sz="2400" b="1" dirty="0"/>
              <a:t> </a:t>
            </a:r>
            <a:r>
              <a:rPr lang="en-US" sz="2400" b="1" dirty="0" err="1"/>
              <a:t>practici</a:t>
            </a:r>
            <a:r>
              <a:rPr lang="en-US" sz="2400" b="1" dirty="0"/>
              <a:t> </a:t>
            </a:r>
            <a:r>
              <a:rPr lang="en-US" sz="2400" b="1" dirty="0" err="1"/>
              <a:t>în</a:t>
            </a:r>
            <a:r>
              <a:rPr lang="en-US" sz="2400" b="1" dirty="0"/>
              <a:t> </a:t>
            </a:r>
            <a:r>
              <a:rPr lang="en-US" sz="2400" b="1" dirty="0" err="1"/>
              <a:t>învăţarea</a:t>
            </a:r>
            <a:r>
              <a:rPr lang="en-US" sz="2400" b="1" dirty="0"/>
              <a:t> </a:t>
            </a:r>
            <a:r>
              <a:rPr lang="en-US" sz="2400" b="1" dirty="0" err="1"/>
              <a:t>fizicii</a:t>
            </a:r>
            <a:r>
              <a:rPr lang="en-US" sz="2400" b="1" dirty="0"/>
              <a:t> la </a:t>
            </a:r>
            <a:r>
              <a:rPr lang="en-US" sz="2400" b="1" dirty="0" err="1"/>
              <a:t>elevii</a:t>
            </a:r>
            <a:r>
              <a:rPr lang="en-US" sz="2400" b="1" dirty="0"/>
              <a:t> cu C.E.S</a:t>
            </a:r>
            <a:r>
              <a:rPr lang="en-US" sz="2400" b="1" dirty="0" smtClean="0"/>
              <a:t>.</a:t>
            </a:r>
            <a:r>
              <a:rPr lang="en-US" sz="2400" dirty="0"/>
              <a:t/>
            </a:r>
            <a:br>
              <a:rPr lang="en-US" sz="2400" dirty="0"/>
            </a:br>
            <a:endParaRPr lang="en-US" sz="24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242423"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quarter" idx="1"/>
          </p:nvPr>
        </p:nvSpPr>
        <p:spPr>
          <a:xfrm>
            <a:off x="612648" y="1600200"/>
            <a:ext cx="8150352" cy="1143000"/>
          </a:xfrm>
        </p:spPr>
        <p:txBody>
          <a:bodyPr/>
          <a:lstStyle/>
          <a:p>
            <a:r>
              <a:rPr lang="en-GB" dirty="0"/>
              <a:t>Dispersia </a:t>
            </a:r>
            <a:r>
              <a:rPr lang="en-GB" dirty="0" err="1"/>
              <a:t>luminii</a:t>
            </a:r>
            <a:r>
              <a:rPr lang="en-GB" dirty="0"/>
              <a:t> – </a:t>
            </a:r>
            <a:r>
              <a:rPr lang="en-GB" dirty="0" err="1"/>
              <a:t>dramatizare</a:t>
            </a:r>
            <a:r>
              <a:rPr lang="en-GB" dirty="0"/>
              <a:t> “</a:t>
            </a:r>
            <a:r>
              <a:rPr lang="en-GB" dirty="0" err="1"/>
              <a:t>Povestea</a:t>
            </a:r>
            <a:r>
              <a:rPr lang="en-GB" dirty="0"/>
              <a:t> </a:t>
            </a:r>
            <a:r>
              <a:rPr lang="en-GB" dirty="0" err="1"/>
              <a:t>razei</a:t>
            </a:r>
            <a:r>
              <a:rPr lang="en-GB" dirty="0"/>
              <a:t> de </a:t>
            </a:r>
            <a:r>
              <a:rPr lang="en-GB" dirty="0" err="1"/>
              <a:t>lumină</a:t>
            </a:r>
            <a:r>
              <a:rPr lang="en-GB" dirty="0"/>
              <a:t>”</a:t>
            </a:r>
          </a:p>
          <a:p>
            <a:endParaRPr lang="en-GB" dirty="0"/>
          </a:p>
        </p:txBody>
      </p:sp>
      <p:pic>
        <p:nvPicPr>
          <p:cNvPr id="8" name="Picture 2"/>
          <p:cNvPicPr>
            <a:picLocks noChangeAspect="1" noChangeArrowheads="1"/>
          </p:cNvPicPr>
          <p:nvPr/>
        </p:nvPicPr>
        <p:blipFill>
          <a:blip r:embed="rId3" cstate="print"/>
          <a:srcRect r="12288"/>
          <a:stretch>
            <a:fillRect/>
          </a:stretch>
        </p:blipFill>
        <p:spPr bwMode="auto">
          <a:xfrm>
            <a:off x="304800" y="2743200"/>
            <a:ext cx="3921071" cy="2514600"/>
          </a:xfrm>
          <a:prstGeom prst="rect">
            <a:avLst/>
          </a:prstGeom>
          <a:ln>
            <a:noFill/>
          </a:ln>
          <a:effectLst>
            <a:softEdge rad="112500"/>
          </a:effectLst>
        </p:spPr>
      </p:pic>
      <p:pic>
        <p:nvPicPr>
          <p:cNvPr id="12" name="Picture 3"/>
          <p:cNvPicPr>
            <a:picLocks noChangeAspect="1" noChangeArrowheads="1"/>
          </p:cNvPicPr>
          <p:nvPr/>
        </p:nvPicPr>
        <p:blipFill>
          <a:blip r:embed="rId4" cstate="print"/>
          <a:srcRect r="20898"/>
          <a:stretch>
            <a:fillRect/>
          </a:stretch>
        </p:blipFill>
        <p:spPr bwMode="auto">
          <a:xfrm>
            <a:off x="4800600" y="3048000"/>
            <a:ext cx="3750468" cy="2667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1199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457200"/>
            <a:ext cx="7391400" cy="762000"/>
          </a:xfrm>
        </p:spPr>
        <p:txBody>
          <a:bodyPr>
            <a:noAutofit/>
          </a:bodyPr>
          <a:lstStyle/>
          <a:p>
            <a:r>
              <a:rPr lang="ro-RO" sz="2400" b="1" dirty="0" smtClean="0"/>
              <a:t>3. </a:t>
            </a:r>
            <a:r>
              <a:rPr lang="en-US" sz="2400" b="1" dirty="0" err="1"/>
              <a:t>Exemple</a:t>
            </a:r>
            <a:r>
              <a:rPr lang="en-US" sz="2400" b="1" dirty="0"/>
              <a:t> de </a:t>
            </a:r>
            <a:r>
              <a:rPr lang="en-US" sz="2400" b="1" dirty="0" err="1"/>
              <a:t>bune</a:t>
            </a:r>
            <a:r>
              <a:rPr lang="en-US" sz="2400" b="1" dirty="0"/>
              <a:t> </a:t>
            </a:r>
            <a:r>
              <a:rPr lang="en-US" sz="2400" b="1" dirty="0" err="1"/>
              <a:t>practici</a:t>
            </a:r>
            <a:r>
              <a:rPr lang="en-US" sz="2400" b="1" dirty="0"/>
              <a:t> </a:t>
            </a:r>
            <a:r>
              <a:rPr lang="en-US" sz="2400" b="1" dirty="0" err="1"/>
              <a:t>în</a:t>
            </a:r>
            <a:r>
              <a:rPr lang="en-US" sz="2400" b="1" dirty="0"/>
              <a:t> </a:t>
            </a:r>
            <a:r>
              <a:rPr lang="en-US" sz="2400" b="1" dirty="0" err="1"/>
              <a:t>învăţarea</a:t>
            </a:r>
            <a:r>
              <a:rPr lang="en-US" sz="2400" b="1" dirty="0"/>
              <a:t> </a:t>
            </a:r>
            <a:r>
              <a:rPr lang="en-US" sz="2400" b="1" dirty="0" err="1"/>
              <a:t>fizicii</a:t>
            </a:r>
            <a:r>
              <a:rPr lang="en-US" sz="2400" b="1" dirty="0"/>
              <a:t> la </a:t>
            </a:r>
            <a:r>
              <a:rPr lang="en-US" sz="2400" b="1" dirty="0" err="1"/>
              <a:t>elevii</a:t>
            </a:r>
            <a:r>
              <a:rPr lang="en-US" sz="2400" b="1" dirty="0"/>
              <a:t> cu C.E.S</a:t>
            </a:r>
            <a:r>
              <a:rPr lang="en-US" sz="2400" b="1" dirty="0" smtClean="0"/>
              <a:t>.</a:t>
            </a:r>
            <a:r>
              <a:rPr lang="en-US" sz="2400" dirty="0"/>
              <a:t/>
            </a:r>
            <a:br>
              <a:rPr lang="en-US" sz="2400" dirty="0"/>
            </a:br>
            <a:endParaRPr lang="en-US" sz="24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242423"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quarter" idx="1"/>
          </p:nvPr>
        </p:nvSpPr>
        <p:spPr>
          <a:xfrm>
            <a:off x="612648" y="1600200"/>
            <a:ext cx="8150352" cy="1143000"/>
          </a:xfrm>
        </p:spPr>
        <p:txBody>
          <a:bodyPr/>
          <a:lstStyle/>
          <a:p>
            <a:r>
              <a:rPr lang="en-GB" dirty="0"/>
              <a:t>Principiile </a:t>
            </a:r>
            <a:r>
              <a:rPr lang="en-GB" dirty="0" err="1"/>
              <a:t>mecanicii</a:t>
            </a:r>
            <a:r>
              <a:rPr lang="en-GB" dirty="0"/>
              <a:t> </a:t>
            </a:r>
            <a:r>
              <a:rPr lang="en-GB" dirty="0" err="1"/>
              <a:t>newtoniene</a:t>
            </a:r>
            <a:r>
              <a:rPr lang="en-GB" dirty="0"/>
              <a:t>- </a:t>
            </a:r>
            <a:r>
              <a:rPr lang="en-GB" dirty="0" err="1"/>
              <a:t>joc</a:t>
            </a:r>
            <a:endParaRPr lang="en-GB" dirty="0"/>
          </a:p>
          <a:p>
            <a:pPr marL="0" indent="0">
              <a:buNone/>
            </a:pPr>
            <a:endParaRPr lang="en-GB" dirty="0"/>
          </a:p>
        </p:txBody>
      </p:sp>
      <p:pic>
        <p:nvPicPr>
          <p:cNvPr id="7" name="Picture 2"/>
          <p:cNvPicPr>
            <a:picLocks noChangeAspect="1" noChangeArrowheads="1"/>
          </p:cNvPicPr>
          <p:nvPr/>
        </p:nvPicPr>
        <p:blipFill>
          <a:blip r:embed="rId3" cstate="print"/>
          <a:srcRect/>
          <a:stretch>
            <a:fillRect/>
          </a:stretch>
        </p:blipFill>
        <p:spPr bwMode="auto">
          <a:xfrm>
            <a:off x="304800" y="2362200"/>
            <a:ext cx="4876800" cy="2743200"/>
          </a:xfrm>
          <a:prstGeom prst="rect">
            <a:avLst/>
          </a:prstGeom>
          <a:ln>
            <a:noFill/>
          </a:ln>
          <a:effectLst>
            <a:softEdge rad="112500"/>
          </a:effectLst>
        </p:spPr>
      </p:pic>
      <p:pic>
        <p:nvPicPr>
          <p:cNvPr id="9" name="Picture 3"/>
          <p:cNvPicPr>
            <a:picLocks noChangeAspect="1" noChangeArrowheads="1"/>
          </p:cNvPicPr>
          <p:nvPr/>
        </p:nvPicPr>
        <p:blipFill>
          <a:blip r:embed="rId4" cstate="print"/>
          <a:srcRect l="6716" t="11940" r="24440"/>
          <a:stretch>
            <a:fillRect/>
          </a:stretch>
        </p:blipFill>
        <p:spPr bwMode="auto">
          <a:xfrm>
            <a:off x="5306786" y="4038600"/>
            <a:ext cx="3494868" cy="2514600"/>
          </a:xfrm>
          <a:prstGeom prst="rect">
            <a:avLst/>
          </a:prstGeom>
          <a:ln>
            <a:noFill/>
          </a:ln>
          <a:effectLst>
            <a:softEdge rad="112500"/>
          </a:effectLst>
        </p:spPr>
      </p:pic>
    </p:spTree>
    <p:extLst>
      <p:ext uri="{BB962C8B-B14F-4D97-AF65-F5344CB8AC3E}">
        <p14:creationId xmlns:p14="http://schemas.microsoft.com/office/powerpoint/2010/main" val="4063468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457200"/>
            <a:ext cx="7391400" cy="762000"/>
          </a:xfrm>
        </p:spPr>
        <p:txBody>
          <a:bodyPr>
            <a:noAutofit/>
          </a:bodyPr>
          <a:lstStyle/>
          <a:p>
            <a:r>
              <a:rPr lang="ro-RO" sz="2400" b="1" dirty="0" smtClean="0"/>
              <a:t>3. </a:t>
            </a:r>
            <a:r>
              <a:rPr lang="en-US" sz="2400" b="1" dirty="0" err="1"/>
              <a:t>Exemple</a:t>
            </a:r>
            <a:r>
              <a:rPr lang="en-US" sz="2400" b="1" dirty="0"/>
              <a:t> de </a:t>
            </a:r>
            <a:r>
              <a:rPr lang="en-US" sz="2400" b="1" dirty="0" err="1"/>
              <a:t>bune</a:t>
            </a:r>
            <a:r>
              <a:rPr lang="en-US" sz="2400" b="1" dirty="0"/>
              <a:t> </a:t>
            </a:r>
            <a:r>
              <a:rPr lang="en-US" sz="2400" b="1" dirty="0" err="1"/>
              <a:t>practici</a:t>
            </a:r>
            <a:r>
              <a:rPr lang="en-US" sz="2400" b="1" dirty="0"/>
              <a:t> </a:t>
            </a:r>
            <a:r>
              <a:rPr lang="en-US" sz="2400" b="1" dirty="0" err="1"/>
              <a:t>în</a:t>
            </a:r>
            <a:r>
              <a:rPr lang="en-US" sz="2400" b="1" dirty="0"/>
              <a:t> </a:t>
            </a:r>
            <a:r>
              <a:rPr lang="en-US" sz="2400" b="1" dirty="0" err="1"/>
              <a:t>învăţarea</a:t>
            </a:r>
            <a:r>
              <a:rPr lang="en-US" sz="2400" b="1" dirty="0"/>
              <a:t> </a:t>
            </a:r>
            <a:r>
              <a:rPr lang="en-US" sz="2400" b="1" dirty="0" err="1"/>
              <a:t>fizicii</a:t>
            </a:r>
            <a:r>
              <a:rPr lang="en-US" sz="2400" b="1" dirty="0"/>
              <a:t> la </a:t>
            </a:r>
            <a:r>
              <a:rPr lang="en-US" sz="2400" b="1" dirty="0" err="1"/>
              <a:t>elevii</a:t>
            </a:r>
            <a:r>
              <a:rPr lang="en-US" sz="2400" b="1" dirty="0"/>
              <a:t> cu C.E.S</a:t>
            </a:r>
            <a:r>
              <a:rPr lang="en-US" sz="2400" b="1" dirty="0" smtClean="0"/>
              <a:t>.</a:t>
            </a:r>
            <a:r>
              <a:rPr lang="en-US" sz="2400" dirty="0"/>
              <a:t/>
            </a:r>
            <a:br>
              <a:rPr lang="en-US" sz="2400" dirty="0"/>
            </a:br>
            <a:endParaRPr lang="en-US" sz="24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242423"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quarter" idx="1"/>
          </p:nvPr>
        </p:nvSpPr>
        <p:spPr>
          <a:xfrm>
            <a:off x="612648" y="1600200"/>
            <a:ext cx="8150352" cy="1143000"/>
          </a:xfrm>
        </p:spPr>
        <p:txBody>
          <a:bodyPr/>
          <a:lstStyle/>
          <a:p>
            <a:r>
              <a:rPr lang="en-GB" dirty="0" err="1"/>
              <a:t>Forţa</a:t>
            </a:r>
            <a:r>
              <a:rPr lang="en-GB" dirty="0"/>
              <a:t> de </a:t>
            </a:r>
            <a:r>
              <a:rPr lang="en-GB" dirty="0" err="1"/>
              <a:t>frecare</a:t>
            </a:r>
            <a:r>
              <a:rPr lang="en-GB" dirty="0"/>
              <a:t> - experiment</a:t>
            </a:r>
          </a:p>
          <a:p>
            <a:pPr marL="0" indent="0">
              <a:buNone/>
            </a:pPr>
            <a:endParaRPr lang="en-GB" dirty="0"/>
          </a:p>
        </p:txBody>
      </p:sp>
      <p:pic>
        <p:nvPicPr>
          <p:cNvPr id="8" name="Picture 2"/>
          <p:cNvPicPr>
            <a:picLocks noChangeAspect="1" noChangeArrowheads="1"/>
          </p:cNvPicPr>
          <p:nvPr/>
        </p:nvPicPr>
        <p:blipFill>
          <a:blip r:embed="rId3" cstate="print"/>
          <a:srcRect/>
          <a:stretch>
            <a:fillRect/>
          </a:stretch>
        </p:blipFill>
        <p:spPr bwMode="auto">
          <a:xfrm>
            <a:off x="217424" y="2171700"/>
            <a:ext cx="4470400" cy="2514600"/>
          </a:xfrm>
          <a:prstGeom prst="rect">
            <a:avLst/>
          </a:prstGeom>
          <a:ln>
            <a:noFill/>
          </a:ln>
          <a:effectLst>
            <a:softEdge rad="112500"/>
          </a:effectLst>
        </p:spPr>
      </p:pic>
      <p:pic>
        <p:nvPicPr>
          <p:cNvPr id="10" name="Picture 3"/>
          <p:cNvPicPr>
            <a:picLocks noChangeAspect="1" noChangeArrowheads="1"/>
          </p:cNvPicPr>
          <p:nvPr/>
        </p:nvPicPr>
        <p:blipFill>
          <a:blip r:embed="rId4" cstate="print"/>
          <a:srcRect t="35849"/>
          <a:stretch>
            <a:fillRect/>
          </a:stretch>
        </p:blipFill>
        <p:spPr bwMode="auto">
          <a:xfrm>
            <a:off x="5956766" y="1485900"/>
            <a:ext cx="2806234" cy="3200400"/>
          </a:xfrm>
          <a:prstGeom prst="rect">
            <a:avLst/>
          </a:prstGeom>
          <a:ln>
            <a:noFill/>
          </a:ln>
          <a:effectLst>
            <a:softEdge rad="112500"/>
          </a:effectLst>
        </p:spPr>
      </p:pic>
      <p:pic>
        <p:nvPicPr>
          <p:cNvPr id="11" name="Picture 2"/>
          <p:cNvPicPr>
            <a:picLocks noChangeAspect="1" noChangeArrowheads="1"/>
          </p:cNvPicPr>
          <p:nvPr/>
        </p:nvPicPr>
        <p:blipFill>
          <a:blip r:embed="rId5" cstate="print"/>
          <a:srcRect t="33333" b="21757"/>
          <a:stretch>
            <a:fillRect/>
          </a:stretch>
        </p:blipFill>
        <p:spPr bwMode="auto">
          <a:xfrm>
            <a:off x="5105400" y="4365169"/>
            <a:ext cx="3149537" cy="2514601"/>
          </a:xfrm>
          <a:prstGeom prst="rect">
            <a:avLst/>
          </a:prstGeom>
          <a:ln>
            <a:noFill/>
          </a:ln>
          <a:effectLst>
            <a:softEdge rad="112500"/>
          </a:effectLst>
        </p:spPr>
      </p:pic>
      <p:pic>
        <p:nvPicPr>
          <p:cNvPr id="12" name="Picture 3"/>
          <p:cNvPicPr>
            <a:picLocks noChangeAspect="1" noChangeArrowheads="1"/>
          </p:cNvPicPr>
          <p:nvPr/>
        </p:nvPicPr>
        <p:blipFill>
          <a:blip r:embed="rId6" cstate="print"/>
          <a:srcRect/>
          <a:stretch>
            <a:fillRect/>
          </a:stretch>
        </p:blipFill>
        <p:spPr bwMode="auto">
          <a:xfrm>
            <a:off x="533400" y="4686300"/>
            <a:ext cx="3793067" cy="2133600"/>
          </a:xfrm>
          <a:prstGeom prst="rect">
            <a:avLst/>
          </a:prstGeom>
          <a:ln>
            <a:noFill/>
          </a:ln>
          <a:effectLst>
            <a:softEdge rad="112500"/>
          </a:effectLst>
        </p:spPr>
      </p:pic>
    </p:spTree>
    <p:extLst>
      <p:ext uri="{BB962C8B-B14F-4D97-AF65-F5344CB8AC3E}">
        <p14:creationId xmlns:p14="http://schemas.microsoft.com/office/powerpoint/2010/main" val="1554605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7152" y="495300"/>
            <a:ext cx="7318248" cy="685800"/>
          </a:xfrm>
        </p:spPr>
        <p:txBody>
          <a:bodyPr>
            <a:normAutofit fontScale="90000"/>
          </a:bodyPr>
          <a:lstStyle/>
          <a:p>
            <a:r>
              <a:rPr lang="en-US" b="1" dirty="0"/>
              <a:t>Conclusions</a:t>
            </a:r>
            <a:r>
              <a:rPr lang="en-US" dirty="0"/>
              <a:t/>
            </a:r>
            <a:br>
              <a:rPr lang="en-US" dirty="0"/>
            </a:br>
            <a:endParaRPr lang="en-US" dirty="0"/>
          </a:p>
        </p:txBody>
      </p:sp>
      <p:sp>
        <p:nvSpPr>
          <p:cNvPr id="3" name="Content Placeholder 2"/>
          <p:cNvSpPr>
            <a:spLocks noGrp="1"/>
          </p:cNvSpPr>
          <p:nvPr>
            <p:ph sz="quarter" idx="1"/>
          </p:nvPr>
        </p:nvSpPr>
        <p:spPr>
          <a:xfrm>
            <a:off x="152400" y="1600200"/>
            <a:ext cx="8763000" cy="4495800"/>
          </a:xfrm>
        </p:spPr>
        <p:txBody>
          <a:bodyPr>
            <a:noAutofit/>
          </a:bodyPr>
          <a:lstStyle/>
          <a:p>
            <a:pPr>
              <a:buFont typeface="Wingdings" panose="05000000000000000000" pitchFamily="2" charset="2"/>
              <a:buChar char="Ø"/>
            </a:pPr>
            <a:r>
              <a:rPr lang="bg-BG" sz="1800" dirty="0"/>
              <a:t>Given the role that science and technology has in our society and students’ lack of interest in these school subjects the </a:t>
            </a:r>
            <a:r>
              <a:rPr lang="ro-RO" sz="1800" dirty="0"/>
              <a:t>European project GoScience has embarked on </a:t>
            </a:r>
            <a:r>
              <a:rPr lang="bg-BG" sz="1800" dirty="0"/>
              <a:t>stimulating students’ motivation to study science by using innovative means. </a:t>
            </a:r>
            <a:endParaRPr lang="en-US" sz="1800" dirty="0"/>
          </a:p>
          <a:p>
            <a:pPr>
              <a:buFont typeface="Wingdings" panose="05000000000000000000" pitchFamily="2" charset="2"/>
              <a:buChar char="Ø"/>
            </a:pPr>
            <a:r>
              <a:rPr lang="bg-BG" sz="1800" dirty="0" smtClean="0"/>
              <a:t>The </a:t>
            </a:r>
            <a:r>
              <a:rPr lang="bg-BG" sz="1800" dirty="0"/>
              <a:t>project’s innovative method </a:t>
            </a:r>
            <a:r>
              <a:rPr lang="ro-RO" sz="1800" dirty="0"/>
              <a:t>enhances </a:t>
            </a:r>
            <a:r>
              <a:rPr lang="bg-BG" sz="1800" dirty="0"/>
              <a:t>students’ comprehension through creative pedagogical tools commonly used in humanities – story telling, theatre performances, dances, graphics or videos</a:t>
            </a:r>
            <a:r>
              <a:rPr lang="ro-RO" sz="1800" dirty="0"/>
              <a:t>.  </a:t>
            </a:r>
            <a:endParaRPr lang="en-US" sz="1800" dirty="0"/>
          </a:p>
          <a:p>
            <a:pPr>
              <a:buFont typeface="Wingdings" panose="05000000000000000000" pitchFamily="2" charset="2"/>
              <a:buChar char="Ø"/>
            </a:pPr>
            <a:r>
              <a:rPr lang="bg-BG" sz="1800" dirty="0" smtClean="0"/>
              <a:t>The </a:t>
            </a:r>
            <a:r>
              <a:rPr lang="bg-BG" sz="1800" dirty="0"/>
              <a:t>project’s activities and tools increase students’ creativity, which makes scientific knowledge better understandable and thus increases the probability of implementing it in real life (increased functional literacy for students). The materials also stimulate students’ creativity and critical thinking skills and their active role in their own learning process, increasing their comprehension of science </a:t>
            </a:r>
            <a:r>
              <a:rPr lang="bg-BG" sz="1800" dirty="0" smtClean="0"/>
              <a:t>subjects</a:t>
            </a:r>
            <a:r>
              <a:rPr lang="en-US" sz="1800" dirty="0" smtClean="0"/>
              <a:t>.</a:t>
            </a:r>
          </a:p>
          <a:p>
            <a:pPr>
              <a:buFont typeface="Wingdings" panose="05000000000000000000" pitchFamily="2" charset="2"/>
              <a:buChar char="Ø"/>
            </a:pPr>
            <a:r>
              <a:rPr lang="bg-BG" sz="1800" dirty="0" smtClean="0"/>
              <a:t>The </a:t>
            </a:r>
            <a:r>
              <a:rPr lang="bg-BG" sz="1800" dirty="0"/>
              <a:t>project’s activities and tools </a:t>
            </a:r>
            <a:r>
              <a:rPr lang="en-US" sz="1800" dirty="0" smtClean="0"/>
              <a:t>also </a:t>
            </a:r>
            <a:r>
              <a:rPr lang="bg-BG" sz="1800" dirty="0" smtClean="0"/>
              <a:t>support </a:t>
            </a:r>
            <a:r>
              <a:rPr lang="bg-BG" sz="1800" dirty="0"/>
              <a:t>students at risk (of early school leaving, low achievements, students </a:t>
            </a:r>
            <a:r>
              <a:rPr lang="en-US" sz="1800" dirty="0" smtClean="0"/>
              <a:t>from</a:t>
            </a:r>
            <a:r>
              <a:rPr lang="bg-BG" sz="1800" dirty="0" smtClean="0"/>
              <a:t> </a:t>
            </a:r>
            <a:r>
              <a:rPr lang="bg-BG" sz="1800" dirty="0"/>
              <a:t>migrant backgrounds, young people outside the education system) to learn better, achieve better results at school </a:t>
            </a:r>
            <a:r>
              <a:rPr lang="bg-BG" sz="1800" dirty="0" smtClean="0"/>
              <a:t>and</a:t>
            </a:r>
            <a:r>
              <a:rPr lang="en-US" sz="1800" dirty="0" smtClean="0"/>
              <a:t>,</a:t>
            </a:r>
            <a:r>
              <a:rPr lang="bg-BG" sz="1800" dirty="0" smtClean="0"/>
              <a:t> </a:t>
            </a:r>
            <a:r>
              <a:rPr lang="bg-BG" sz="1800" dirty="0"/>
              <a:t>most </a:t>
            </a:r>
            <a:r>
              <a:rPr lang="bg-BG" sz="1800" dirty="0" smtClean="0"/>
              <a:t>importantly</a:t>
            </a:r>
            <a:r>
              <a:rPr lang="en-US" sz="1800" dirty="0" smtClean="0"/>
              <a:t>,</a:t>
            </a:r>
            <a:r>
              <a:rPr lang="bg-BG" sz="1800" dirty="0" smtClean="0"/>
              <a:t> </a:t>
            </a:r>
            <a:r>
              <a:rPr lang="bg-BG" sz="1800" dirty="0"/>
              <a:t>learn difficult subjects such as science subjects in an easy and motivating way. </a:t>
            </a:r>
            <a:endParaRPr lang="en-US" sz="18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295400" cy="127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5856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THANK YOU!</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2236" y="2135639"/>
            <a:ext cx="2234223" cy="636090"/>
          </a:xfrm>
          <a:prstGeom prst="rect">
            <a:avLst/>
          </a:prstGeom>
        </p:spPr>
      </p:pic>
      <p:sp>
        <p:nvSpPr>
          <p:cNvPr id="3" name="Rectangle 1"/>
          <p:cNvSpPr>
            <a:spLocks noChangeArrowheads="1"/>
          </p:cNvSpPr>
          <p:nvPr/>
        </p:nvSpPr>
        <p:spPr bwMode="auto">
          <a:xfrm>
            <a:off x="152400" y="7694"/>
            <a:ext cx="89916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1"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charset="0"/>
              <a:cs typeface="Arial" charset="0"/>
            </a:endParaRPr>
          </a:p>
        </p:txBody>
      </p:sp>
      <p:sp>
        <p:nvSpPr>
          <p:cNvPr id="7" name="Content Placeholder 6"/>
          <p:cNvSpPr>
            <a:spLocks noGrp="1"/>
          </p:cNvSpPr>
          <p:nvPr>
            <p:ph sz="quarter" idx="1"/>
          </p:nvPr>
        </p:nvSpPr>
        <p:spPr>
          <a:xfrm>
            <a:off x="356937" y="1600200"/>
            <a:ext cx="8385048" cy="5029200"/>
          </a:xfrm>
        </p:spPr>
        <p:txBody>
          <a:bodyPr>
            <a:normAutofit/>
          </a:bodyPr>
          <a:lstStyle/>
          <a:p>
            <a:pPr marL="0" indent="0" algn="ctr">
              <a:buNone/>
            </a:pPr>
            <a:r>
              <a:rPr lang="en-US" dirty="0" err="1" smtClean="0"/>
              <a:t>Fundatia</a:t>
            </a:r>
            <a:r>
              <a:rPr lang="en-US" dirty="0" smtClean="0"/>
              <a:t> </a:t>
            </a:r>
            <a:r>
              <a:rPr lang="en-US" dirty="0" err="1" smtClean="0"/>
              <a:t>EuroEd</a:t>
            </a:r>
            <a:r>
              <a:rPr lang="en-US" dirty="0" smtClean="0"/>
              <a:t>: </a:t>
            </a:r>
            <a:r>
              <a:rPr lang="en-US" dirty="0" smtClean="0">
                <a:hlinkClick r:id="rId3"/>
              </a:rPr>
              <a:t>www.euroed.ro</a:t>
            </a:r>
            <a:r>
              <a:rPr lang="en-US" dirty="0" smtClean="0"/>
              <a:t> </a:t>
            </a:r>
          </a:p>
          <a:p>
            <a:pPr marL="0" indent="0" algn="ctr">
              <a:buNone/>
            </a:pPr>
            <a:endParaRPr lang="en-US" sz="3600" dirty="0" smtClean="0"/>
          </a:p>
          <a:p>
            <a:pPr marL="0" indent="0" algn="ctr">
              <a:buNone/>
            </a:pPr>
            <a:r>
              <a:rPr lang="en-US" dirty="0" smtClean="0"/>
              <a:t>Contact: </a:t>
            </a:r>
          </a:p>
          <a:p>
            <a:pPr marL="0" indent="0" algn="ctr">
              <a:buNone/>
            </a:pPr>
            <a:r>
              <a:rPr lang="en-US" dirty="0" smtClean="0"/>
              <a:t>Professor Dr. </a:t>
            </a:r>
            <a:r>
              <a:rPr lang="en-US" dirty="0" err="1" smtClean="0"/>
              <a:t>Anca</a:t>
            </a:r>
            <a:r>
              <a:rPr lang="en-US" dirty="0" smtClean="0"/>
              <a:t> </a:t>
            </a:r>
            <a:r>
              <a:rPr lang="en-US" dirty="0" err="1" smtClean="0"/>
              <a:t>Colibaba</a:t>
            </a:r>
            <a:r>
              <a:rPr lang="en-US" dirty="0" smtClean="0"/>
              <a:t>: </a:t>
            </a:r>
            <a:r>
              <a:rPr lang="en-US" dirty="0" smtClean="0">
                <a:hlinkClick r:id="rId4"/>
              </a:rPr>
              <a:t>acolib@euroed.ro</a:t>
            </a:r>
            <a:r>
              <a:rPr lang="en-US" dirty="0" smtClean="0"/>
              <a:t> </a:t>
            </a:r>
          </a:p>
          <a:p>
            <a:pPr marL="0" indent="0" algn="ctr">
              <a:buNone/>
            </a:pPr>
            <a:r>
              <a:rPr lang="en-US" dirty="0" smtClean="0"/>
              <a:t>Project manager, Andreea </a:t>
            </a:r>
            <a:r>
              <a:rPr lang="en-US" dirty="0" err="1" smtClean="0"/>
              <a:t>Ionel</a:t>
            </a:r>
            <a:r>
              <a:rPr lang="en-US" dirty="0" smtClean="0"/>
              <a:t>: </a:t>
            </a:r>
            <a:r>
              <a:rPr lang="en-US" dirty="0" smtClean="0">
                <a:hlinkClick r:id="rId5"/>
              </a:rPr>
              <a:t>andreea.cleminte@euroed.ro</a:t>
            </a:r>
            <a:r>
              <a:rPr lang="en-US" dirty="0" smtClean="0"/>
              <a:t> </a:t>
            </a:r>
          </a:p>
          <a:p>
            <a:pPr marL="0" indent="0" algn="ctr">
              <a:buNone/>
            </a:pPr>
            <a:endParaRPr lang="en-US" dirty="0"/>
          </a:p>
          <a:p>
            <a:pPr marL="0" indent="0" algn="ctr">
              <a:buNone/>
            </a:pPr>
            <a:endParaRPr lang="en-US" dirty="0" smtClean="0"/>
          </a:p>
          <a:p>
            <a:pPr marL="0" indent="0" algn="ctr">
              <a:buNone/>
            </a:pPr>
            <a:r>
              <a:rPr lang="en-US" dirty="0" smtClean="0"/>
              <a:t>Project </a:t>
            </a:r>
            <a:r>
              <a:rPr lang="en-US" dirty="0"/>
              <a:t>website: </a:t>
            </a:r>
            <a:r>
              <a:rPr lang="en-US" dirty="0">
                <a:hlinkClick r:id="rId6"/>
              </a:rPr>
              <a:t>http://</a:t>
            </a:r>
            <a:r>
              <a:rPr lang="en-US" dirty="0" smtClean="0">
                <a:hlinkClick r:id="rId6"/>
              </a:rPr>
              <a:t>www.goscience.eu</a:t>
            </a:r>
            <a:r>
              <a:rPr lang="en-US" dirty="0" smtClean="0"/>
              <a:t> </a:t>
            </a:r>
            <a:endParaRPr lang="en-US" dirty="0"/>
          </a:p>
        </p:txBody>
      </p:sp>
      <p:pic>
        <p:nvPicPr>
          <p:cNvPr id="6" name="Picture 2" descr="http://www.goscience.eu/common/img/logo.png?v=1.5">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4800600"/>
            <a:ext cx="5715000" cy="113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5617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Project p</a:t>
            </a:r>
            <a:r>
              <a:rPr lang="bg-BG" dirty="0"/>
              <a:t>artnership</a:t>
            </a:r>
            <a:endParaRPr lang="en-US" dirty="0"/>
          </a:p>
        </p:txBody>
      </p:sp>
      <p:sp>
        <p:nvSpPr>
          <p:cNvPr id="3" name="Content Placeholder 2"/>
          <p:cNvSpPr>
            <a:spLocks noGrp="1"/>
          </p:cNvSpPr>
          <p:nvPr>
            <p:ph sz="quarter" idx="1"/>
          </p:nvPr>
        </p:nvSpPr>
        <p:spPr/>
        <p:txBody>
          <a:bodyPr>
            <a:normAutofit/>
          </a:bodyPr>
          <a:lstStyle/>
          <a:p>
            <a:pPr marL="0" indent="0">
              <a:buNone/>
            </a:pPr>
            <a:r>
              <a:rPr lang="en-US" dirty="0" smtClean="0"/>
              <a:t>5 partners from 4 European countries:</a:t>
            </a:r>
          </a:p>
          <a:p>
            <a:pPr>
              <a:buFont typeface="Wingdings" panose="05000000000000000000" pitchFamily="2" charset="2"/>
              <a:buChar char="Ø"/>
            </a:pPr>
            <a:r>
              <a:rPr lang="en-US" dirty="0" err="1" smtClean="0"/>
              <a:t>Zinev</a:t>
            </a:r>
            <a:r>
              <a:rPr lang="en-US" dirty="0" smtClean="0"/>
              <a:t> </a:t>
            </a:r>
            <a:r>
              <a:rPr lang="en-US" dirty="0"/>
              <a:t>Art Technologies Ltd. (Bulgaria) </a:t>
            </a:r>
            <a:endParaRPr lang="en-US" dirty="0" smtClean="0"/>
          </a:p>
          <a:p>
            <a:pPr>
              <a:buFont typeface="Wingdings" panose="05000000000000000000" pitchFamily="2" charset="2"/>
              <a:buChar char="Ø"/>
            </a:pPr>
            <a:r>
              <a:rPr lang="en-US" dirty="0" smtClean="0"/>
              <a:t>Latvian </a:t>
            </a:r>
            <a:r>
              <a:rPr lang="en-US" dirty="0"/>
              <a:t>Adult Education Association (LAEA) (</a:t>
            </a:r>
            <a:r>
              <a:rPr lang="en-US" dirty="0" err="1"/>
              <a:t>Lettonia</a:t>
            </a:r>
            <a:r>
              <a:rPr lang="en-US" dirty="0"/>
              <a:t>) </a:t>
            </a:r>
            <a:endParaRPr lang="en-US" dirty="0" smtClean="0"/>
          </a:p>
          <a:p>
            <a:pPr>
              <a:buFont typeface="Wingdings" panose="05000000000000000000" pitchFamily="2" charset="2"/>
              <a:buChar char="Ø"/>
            </a:pPr>
            <a:r>
              <a:rPr lang="en-US" dirty="0" smtClean="0"/>
              <a:t>Riga </a:t>
            </a:r>
            <a:r>
              <a:rPr lang="en-US" dirty="0"/>
              <a:t>State Technical School (</a:t>
            </a:r>
            <a:r>
              <a:rPr lang="en-US" dirty="0" err="1"/>
              <a:t>Lettonia</a:t>
            </a:r>
            <a:r>
              <a:rPr lang="en-US" dirty="0"/>
              <a:t>) </a:t>
            </a:r>
            <a:endParaRPr lang="en-US" dirty="0" smtClean="0"/>
          </a:p>
          <a:p>
            <a:pPr>
              <a:buFont typeface="Wingdings" panose="05000000000000000000" pitchFamily="2" charset="2"/>
              <a:buChar char="Ø"/>
            </a:pPr>
            <a:r>
              <a:rPr lang="en-US" dirty="0" err="1" smtClean="0"/>
              <a:t>Fundația</a:t>
            </a:r>
            <a:r>
              <a:rPr lang="en-US" dirty="0" smtClean="0"/>
              <a:t> </a:t>
            </a:r>
            <a:r>
              <a:rPr lang="en-US" dirty="0" err="1"/>
              <a:t>EuroEd</a:t>
            </a:r>
            <a:r>
              <a:rPr lang="en-US" dirty="0"/>
              <a:t> (Romania) </a:t>
            </a:r>
            <a:endParaRPr lang="en-US" dirty="0" smtClean="0"/>
          </a:p>
          <a:p>
            <a:pPr>
              <a:buFont typeface="Wingdings" panose="05000000000000000000" pitchFamily="2" charset="2"/>
              <a:buChar char="Ø"/>
            </a:pPr>
            <a:r>
              <a:rPr lang="en-US" dirty="0" err="1" smtClean="0"/>
              <a:t>Associació</a:t>
            </a:r>
            <a:r>
              <a:rPr lang="en-US" dirty="0" smtClean="0"/>
              <a:t> </a:t>
            </a:r>
            <a:r>
              <a:rPr lang="en-US" dirty="0" err="1"/>
              <a:t>Empresarial</a:t>
            </a:r>
            <a:r>
              <a:rPr lang="en-US" dirty="0"/>
              <a:t> </a:t>
            </a:r>
            <a:r>
              <a:rPr lang="en-US" dirty="0" err="1"/>
              <a:t>l’Alqueria</a:t>
            </a:r>
            <a:r>
              <a:rPr lang="en-US" dirty="0"/>
              <a:t> </a:t>
            </a:r>
            <a:r>
              <a:rPr lang="en-US" dirty="0" err="1"/>
              <a:t>Projectes</a:t>
            </a:r>
            <a:r>
              <a:rPr lang="en-US" dirty="0"/>
              <a:t> </a:t>
            </a:r>
            <a:r>
              <a:rPr lang="en-US" dirty="0" err="1"/>
              <a:t>Educatius</a:t>
            </a:r>
            <a:r>
              <a:rPr lang="en-US" dirty="0"/>
              <a:t> (</a:t>
            </a:r>
            <a:r>
              <a:rPr lang="en-US" dirty="0" err="1"/>
              <a:t>Spagna</a:t>
            </a:r>
            <a:r>
              <a:rPr lang="en-US" dirty="0" smtClean="0"/>
              <a:t>)</a:t>
            </a:r>
          </a:p>
          <a:p>
            <a:pPr marL="0" indent="0">
              <a:buNone/>
            </a:pPr>
            <a:endParaRPr lang="en-US" dirty="0"/>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295400" cy="127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4990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bg-BG" dirty="0"/>
              <a:t>The project’s main idea </a:t>
            </a:r>
            <a:endParaRPr lang="en-US" dirty="0"/>
          </a:p>
        </p:txBody>
      </p:sp>
      <p:sp>
        <p:nvSpPr>
          <p:cNvPr id="3" name="Content Placeholder 2"/>
          <p:cNvSpPr>
            <a:spLocks noGrp="1"/>
          </p:cNvSpPr>
          <p:nvPr>
            <p:ph sz="quarter" idx="1"/>
          </p:nvPr>
        </p:nvSpPr>
        <p:spPr/>
        <p:txBody>
          <a:bodyPr/>
          <a:lstStyle/>
          <a:p>
            <a:endParaRPr lang="en-US" dirty="0" smtClean="0"/>
          </a:p>
          <a:p>
            <a:pPr marL="0" indent="0">
              <a:buNone/>
            </a:pPr>
            <a:r>
              <a:rPr lang="en-US" dirty="0" smtClean="0"/>
              <a:t>D</a:t>
            </a:r>
            <a:r>
              <a:rPr lang="bg-BG" dirty="0" smtClean="0"/>
              <a:t>evelop </a:t>
            </a:r>
            <a:r>
              <a:rPr lang="bg-BG" dirty="0"/>
              <a:t>an innovative method of teaching and learning science by enhancing students’ comprehension through creative pedagogical tools. </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242423"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8777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153400" cy="990600"/>
          </a:xfrm>
        </p:spPr>
        <p:txBody>
          <a:bodyPr/>
          <a:lstStyle/>
          <a:p>
            <a:pPr algn="ctr"/>
            <a:r>
              <a:rPr lang="en-US" dirty="0" smtClean="0"/>
              <a:t>S</a:t>
            </a:r>
            <a:r>
              <a:rPr lang="bg-BG" dirty="0" smtClean="0"/>
              <a:t>pecific </a:t>
            </a:r>
            <a:r>
              <a:rPr lang="bg-BG" dirty="0"/>
              <a:t>aims of </a:t>
            </a:r>
            <a:r>
              <a:rPr lang="bg-BG" dirty="0" smtClean="0"/>
              <a:t>th</a:t>
            </a:r>
            <a:r>
              <a:rPr lang="en-US" dirty="0" smtClean="0"/>
              <a:t>e</a:t>
            </a:r>
            <a:r>
              <a:rPr lang="bg-BG" dirty="0" smtClean="0"/>
              <a:t> </a:t>
            </a:r>
            <a:r>
              <a:rPr lang="bg-BG" dirty="0"/>
              <a:t>project </a:t>
            </a:r>
            <a:endParaRPr lang="en-US" dirty="0"/>
          </a:p>
        </p:txBody>
      </p:sp>
      <p:sp>
        <p:nvSpPr>
          <p:cNvPr id="3" name="Content Placeholder 2"/>
          <p:cNvSpPr>
            <a:spLocks noGrp="1"/>
          </p:cNvSpPr>
          <p:nvPr>
            <p:ph sz="quarter" idx="1"/>
          </p:nvPr>
        </p:nvSpPr>
        <p:spPr/>
        <p:txBody>
          <a:bodyPr>
            <a:normAutofit fontScale="77500" lnSpcReduction="20000"/>
          </a:bodyPr>
          <a:lstStyle/>
          <a:p>
            <a:pPr>
              <a:buFont typeface="Wingdings" panose="05000000000000000000" pitchFamily="2" charset="2"/>
              <a:buChar char="Ø"/>
            </a:pPr>
            <a:r>
              <a:rPr lang="bg-BG" dirty="0" smtClean="0"/>
              <a:t>Implementation </a:t>
            </a:r>
            <a:r>
              <a:rPr lang="bg-BG" dirty="0"/>
              <a:t>of student centered pedagogical approach that stimulate</a:t>
            </a:r>
            <a:r>
              <a:rPr lang="en-US" dirty="0"/>
              <a:t>s</a:t>
            </a:r>
            <a:r>
              <a:rPr lang="bg-BG" dirty="0"/>
              <a:t> their creativity and their active role in their own learning process, increasing comprehension of science </a:t>
            </a:r>
            <a:r>
              <a:rPr lang="bg-BG" dirty="0" smtClean="0"/>
              <a:t>subjects</a:t>
            </a:r>
            <a:r>
              <a:rPr lang="en-US" dirty="0" smtClean="0"/>
              <a:t>.</a:t>
            </a:r>
          </a:p>
          <a:p>
            <a:pPr marL="0" indent="0">
              <a:buNone/>
            </a:pPr>
            <a:endParaRPr lang="en-US" dirty="0" smtClean="0"/>
          </a:p>
          <a:p>
            <a:pPr>
              <a:buFont typeface="Wingdings" panose="05000000000000000000" pitchFamily="2" charset="2"/>
              <a:buChar char="Ø"/>
            </a:pPr>
            <a:r>
              <a:rPr lang="bg-BG" dirty="0" smtClean="0"/>
              <a:t>Training teachers </a:t>
            </a:r>
            <a:r>
              <a:rPr lang="bg-BG" dirty="0"/>
              <a:t>how to work with the pedagogical approach </a:t>
            </a:r>
            <a:r>
              <a:rPr lang="en-US" dirty="0"/>
              <a:t>which will enable them</a:t>
            </a:r>
            <a:r>
              <a:rPr lang="bg-BG" dirty="0"/>
              <a:t> to control the scientific relevance of knowledge taught and learnt and to motivate students to work alone and take responsibility for their own </a:t>
            </a:r>
            <a:r>
              <a:rPr lang="bg-BG" dirty="0" smtClean="0"/>
              <a:t>education</a:t>
            </a:r>
            <a:r>
              <a:rPr lang="en-US" dirty="0" smtClean="0"/>
              <a:t>.</a:t>
            </a:r>
          </a:p>
          <a:p>
            <a:endParaRPr lang="en-US" dirty="0" smtClean="0"/>
          </a:p>
          <a:p>
            <a:pPr>
              <a:buFont typeface="Wingdings" panose="05000000000000000000" pitchFamily="2" charset="2"/>
              <a:buChar char="Ø"/>
            </a:pPr>
            <a:r>
              <a:rPr lang="bg-BG" dirty="0" smtClean="0"/>
              <a:t>Support </a:t>
            </a:r>
            <a:r>
              <a:rPr lang="bg-BG" dirty="0"/>
              <a:t>students at risk (of early school leaving, low achievements, students with migrant backgrounds, young people outside the education system) to learn better, achieve better results at school and most importantly learn difficult subjects as science subjects in an easy and motivating way</a:t>
            </a:r>
            <a:r>
              <a:rPr lang="en-GB" dirty="0"/>
              <a:t>.</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320074"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3071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772400" cy="990600"/>
          </a:xfrm>
        </p:spPr>
        <p:txBody>
          <a:bodyPr>
            <a:noAutofit/>
          </a:bodyPr>
          <a:lstStyle/>
          <a:p>
            <a:r>
              <a:rPr lang="bg-BG" sz="3200" b="1" dirty="0"/>
              <a:t>Enhancing </a:t>
            </a:r>
            <a:r>
              <a:rPr lang="bg-BG" sz="3200" b="1" dirty="0" smtClean="0"/>
              <a:t>students’</a:t>
            </a:r>
            <a:r>
              <a:rPr lang="en-US" sz="3200" b="1" dirty="0" smtClean="0"/>
              <a:t> </a:t>
            </a:r>
            <a:r>
              <a:rPr lang="bg-BG" sz="3200" b="1" dirty="0" smtClean="0"/>
              <a:t>comprehension</a:t>
            </a:r>
            <a:endParaRPr lang="en-US" sz="3200" dirty="0"/>
          </a:p>
        </p:txBody>
      </p:sp>
      <p:sp>
        <p:nvSpPr>
          <p:cNvPr id="3" name="Content Placeholder 2"/>
          <p:cNvSpPr>
            <a:spLocks noGrp="1"/>
          </p:cNvSpPr>
          <p:nvPr>
            <p:ph sz="quarter" idx="1"/>
          </p:nvPr>
        </p:nvSpPr>
        <p:spPr>
          <a:xfrm>
            <a:off x="152400" y="1600200"/>
            <a:ext cx="8839200" cy="5105400"/>
          </a:xfrm>
        </p:spPr>
        <p:txBody>
          <a:bodyPr>
            <a:normAutofit fontScale="62500" lnSpcReduction="20000"/>
          </a:bodyPr>
          <a:lstStyle/>
          <a:p>
            <a:pPr>
              <a:buFont typeface="Wingdings" panose="05000000000000000000" pitchFamily="2" charset="2"/>
              <a:buChar char="Ø"/>
            </a:pPr>
            <a:r>
              <a:rPr lang="en-US" sz="3200" b="1" dirty="0" smtClean="0">
                <a:solidFill>
                  <a:schemeClr val="accent1">
                    <a:lumMod val="50000"/>
                  </a:schemeClr>
                </a:solidFill>
              </a:rPr>
              <a:t>Make connections </a:t>
            </a:r>
            <a:r>
              <a:rPr lang="en-US" sz="3200" dirty="0" smtClean="0"/>
              <a:t>—</a:t>
            </a:r>
            <a:r>
              <a:rPr lang="en-US" sz="3200" dirty="0"/>
              <a:t>students develop the ability to connect the new topic or information to previous knowledge they have about the world. </a:t>
            </a:r>
          </a:p>
          <a:p>
            <a:pPr>
              <a:buFont typeface="Wingdings" panose="05000000000000000000" pitchFamily="2" charset="2"/>
              <a:buChar char="Ø"/>
            </a:pPr>
            <a:r>
              <a:rPr lang="en-US" sz="3200" b="1" dirty="0" smtClean="0">
                <a:solidFill>
                  <a:schemeClr val="accent1">
                    <a:lumMod val="50000"/>
                  </a:schemeClr>
                </a:solidFill>
              </a:rPr>
              <a:t>Ask questions </a:t>
            </a:r>
            <a:r>
              <a:rPr lang="en-US" sz="3200" dirty="0" smtClean="0"/>
              <a:t>—students </a:t>
            </a:r>
            <a:r>
              <a:rPr lang="en-US" sz="3200" dirty="0"/>
              <a:t>ask themselves (or others) questions about the new information in order to clarify points, get more knowledge they think it is necessary to get the whole picture of the concept. </a:t>
            </a:r>
          </a:p>
          <a:p>
            <a:pPr>
              <a:buFont typeface="Wingdings" panose="05000000000000000000" pitchFamily="2" charset="2"/>
              <a:buChar char="Ø"/>
            </a:pPr>
            <a:r>
              <a:rPr lang="en-US" sz="3200" b="1" dirty="0" smtClean="0">
                <a:solidFill>
                  <a:schemeClr val="accent1">
                    <a:lumMod val="50000"/>
                  </a:schemeClr>
                </a:solidFill>
              </a:rPr>
              <a:t>Visualize</a:t>
            </a:r>
            <a:r>
              <a:rPr lang="en-US" sz="3200" dirty="0" smtClean="0"/>
              <a:t> —students </a:t>
            </a:r>
            <a:r>
              <a:rPr lang="en-US" sz="3200" dirty="0"/>
              <a:t>make a visual mental representation of what they have read about. </a:t>
            </a:r>
          </a:p>
          <a:p>
            <a:pPr>
              <a:buFont typeface="Wingdings" panose="05000000000000000000" pitchFamily="2" charset="2"/>
              <a:buChar char="Ø"/>
            </a:pPr>
            <a:r>
              <a:rPr lang="en-US" sz="3200" b="1" dirty="0">
                <a:solidFill>
                  <a:schemeClr val="accent1">
                    <a:lumMod val="50000"/>
                  </a:schemeClr>
                </a:solidFill>
              </a:rPr>
              <a:t>I</a:t>
            </a:r>
            <a:r>
              <a:rPr lang="en-US" sz="3200" b="1" dirty="0" smtClean="0">
                <a:solidFill>
                  <a:schemeClr val="accent1">
                    <a:lumMod val="50000"/>
                  </a:schemeClr>
                </a:solidFill>
              </a:rPr>
              <a:t>dentify </a:t>
            </a:r>
            <a:r>
              <a:rPr lang="en-US" sz="3200" b="1" dirty="0">
                <a:solidFill>
                  <a:schemeClr val="accent1">
                    <a:lumMod val="50000"/>
                  </a:schemeClr>
                </a:solidFill>
              </a:rPr>
              <a:t>the structure and the main components of the </a:t>
            </a:r>
            <a:r>
              <a:rPr lang="en-US" sz="3200" b="1" dirty="0" smtClean="0">
                <a:solidFill>
                  <a:schemeClr val="accent1">
                    <a:lumMod val="50000"/>
                  </a:schemeClr>
                </a:solidFill>
              </a:rPr>
              <a:t>information </a:t>
            </a:r>
            <a:r>
              <a:rPr lang="en-US" sz="3200" dirty="0" smtClean="0"/>
              <a:t>—</a:t>
            </a:r>
            <a:r>
              <a:rPr lang="en-US" sz="3200" dirty="0"/>
              <a:t>students distinguish the essentials in the text; distinguish between fact and </a:t>
            </a:r>
            <a:r>
              <a:rPr lang="en-US" sz="3200" dirty="0" smtClean="0"/>
              <a:t>opinion;</a:t>
            </a:r>
          </a:p>
          <a:p>
            <a:pPr>
              <a:buFont typeface="Wingdings" panose="05000000000000000000" pitchFamily="2" charset="2"/>
              <a:buChar char="Ø"/>
            </a:pPr>
            <a:r>
              <a:rPr lang="en-US" sz="3200" b="1" dirty="0" smtClean="0">
                <a:solidFill>
                  <a:schemeClr val="accent1">
                    <a:lumMod val="50000"/>
                  </a:schemeClr>
                </a:solidFill>
              </a:rPr>
              <a:t>Make inferences </a:t>
            </a:r>
            <a:r>
              <a:rPr lang="en-US" sz="3200" dirty="0" smtClean="0"/>
              <a:t>—</a:t>
            </a:r>
            <a:r>
              <a:rPr lang="en-US" sz="3200" dirty="0"/>
              <a:t>students use what they know to guess about what they do n</a:t>
            </a:r>
            <a:r>
              <a:rPr lang="en-GB" sz="3200" dirty="0"/>
              <a:t>o</a:t>
            </a:r>
            <a:r>
              <a:rPr lang="en-US" sz="3200" dirty="0"/>
              <a:t>t know; they use their prior knowledge and current information to draw conclusions, make critical judgments, etc. </a:t>
            </a:r>
          </a:p>
          <a:p>
            <a:pPr>
              <a:buFont typeface="Wingdings" panose="05000000000000000000" pitchFamily="2" charset="2"/>
              <a:buChar char="Ø"/>
            </a:pPr>
            <a:r>
              <a:rPr lang="en-US" sz="3200" b="1" dirty="0" smtClean="0">
                <a:solidFill>
                  <a:schemeClr val="accent1">
                    <a:lumMod val="50000"/>
                  </a:schemeClr>
                </a:solidFill>
              </a:rPr>
              <a:t>Determine </a:t>
            </a:r>
            <a:r>
              <a:rPr lang="en-US" sz="3200" b="1" dirty="0">
                <a:solidFill>
                  <a:schemeClr val="accent1">
                    <a:lumMod val="50000"/>
                  </a:schemeClr>
                </a:solidFill>
              </a:rPr>
              <a:t>cause-and-effect relationships</a:t>
            </a:r>
            <a:r>
              <a:rPr lang="en-US" sz="3200" dirty="0"/>
              <a:t>; compare and contrast ideas or information; </a:t>
            </a:r>
            <a:r>
              <a:rPr lang="en-US" sz="3200" dirty="0" err="1"/>
              <a:t>analyse</a:t>
            </a:r>
            <a:r>
              <a:rPr lang="en-US" sz="3200" dirty="0"/>
              <a:t> problems and find solutions; identify and name the steps in a process; summarize.  </a:t>
            </a:r>
          </a:p>
          <a:p>
            <a:pPr>
              <a:buFont typeface="Wingdings" panose="05000000000000000000" pitchFamily="2" charset="2"/>
              <a:buChar char="Ø"/>
            </a:pPr>
            <a:r>
              <a:rPr lang="en-US" sz="3200" b="1" dirty="0" smtClean="0">
                <a:solidFill>
                  <a:schemeClr val="accent1">
                    <a:lumMod val="50000"/>
                  </a:schemeClr>
                </a:solidFill>
              </a:rPr>
              <a:t>Synthesize</a:t>
            </a:r>
            <a:r>
              <a:rPr lang="en-US" sz="3200" dirty="0" smtClean="0"/>
              <a:t> —students </a:t>
            </a:r>
            <a:r>
              <a:rPr lang="en-US" sz="3200" dirty="0"/>
              <a:t>combine new information with current knowledge to form original ideas, new lines of thinking, or new creations.</a:t>
            </a:r>
            <a:r>
              <a:rPr lang="en-US" sz="3200" i="1" dirty="0"/>
              <a:t> </a:t>
            </a:r>
            <a:endParaRPr lang="en-US" sz="3200" dirty="0"/>
          </a:p>
          <a:p>
            <a:pPr marL="0" indent="0">
              <a:buNone/>
            </a:pP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95400" cy="127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8210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project’s principles</a:t>
            </a:r>
            <a:endParaRPr lang="en-US" dirty="0"/>
          </a:p>
        </p:txBody>
      </p:sp>
      <p:sp>
        <p:nvSpPr>
          <p:cNvPr id="3" name="Content Placeholder 2"/>
          <p:cNvSpPr>
            <a:spLocks noGrp="1"/>
          </p:cNvSpPr>
          <p:nvPr>
            <p:ph sz="quarter" idx="1"/>
          </p:nvPr>
        </p:nvSpPr>
        <p:spPr/>
        <p:txBody>
          <a:bodyPr/>
          <a:lstStyle/>
          <a:p>
            <a:pPr>
              <a:buFont typeface="Wingdings" panose="05000000000000000000" pitchFamily="2" charset="2"/>
              <a:buChar char="Ø"/>
            </a:pPr>
            <a:r>
              <a:rPr lang="bg-BG" b="1" dirty="0"/>
              <a:t>Integration of arts learning approaches into STEM </a:t>
            </a:r>
            <a:r>
              <a:rPr lang="bg-BG" b="1" dirty="0" smtClean="0"/>
              <a:t>education</a:t>
            </a:r>
            <a:endParaRPr lang="en-US" b="1" dirty="0"/>
          </a:p>
          <a:p>
            <a:pPr>
              <a:buFont typeface="Wingdings" panose="05000000000000000000" pitchFamily="2" charset="2"/>
              <a:buChar char="Ø"/>
            </a:pPr>
            <a:r>
              <a:rPr lang="en-US" b="1" dirty="0" smtClean="0"/>
              <a:t>Focus </a:t>
            </a:r>
            <a:r>
              <a:rPr lang="en-US" b="1" dirty="0"/>
              <a:t>on the development of students’ creative skills </a:t>
            </a:r>
          </a:p>
          <a:p>
            <a:pPr>
              <a:buFont typeface="Wingdings" panose="05000000000000000000" pitchFamily="2" charset="2"/>
              <a:buChar char="Ø"/>
            </a:pPr>
            <a:r>
              <a:rPr lang="bg-BG" b="1" dirty="0" smtClean="0"/>
              <a:t>Use </a:t>
            </a:r>
            <a:r>
              <a:rPr lang="bg-BG" b="1" dirty="0"/>
              <a:t>of analogies </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242423"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n 1"/>
          <p:cNvPicPr/>
          <p:nvPr/>
        </p:nvPicPr>
        <p:blipFill>
          <a:blip r:embed="rId3" cstate="print"/>
          <a:srcRect/>
          <a:stretch>
            <a:fillRect/>
          </a:stretch>
        </p:blipFill>
        <p:spPr bwMode="auto">
          <a:xfrm>
            <a:off x="5551122" y="3352800"/>
            <a:ext cx="3236697" cy="3276600"/>
          </a:xfrm>
          <a:prstGeom prst="rect">
            <a:avLst/>
          </a:prstGeom>
          <a:noFill/>
          <a:ln w="9525">
            <a:noFill/>
            <a:miter lim="800000"/>
            <a:headEnd/>
            <a:tailEnd/>
          </a:ln>
        </p:spPr>
      </p:pic>
    </p:spTree>
    <p:extLst>
      <p:ext uri="{BB962C8B-B14F-4D97-AF65-F5344CB8AC3E}">
        <p14:creationId xmlns:p14="http://schemas.microsoft.com/office/powerpoint/2010/main" val="2967510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391400" cy="1066800"/>
          </a:xfrm>
        </p:spPr>
        <p:txBody>
          <a:bodyPr>
            <a:normAutofit fontScale="90000"/>
          </a:bodyPr>
          <a:lstStyle/>
          <a:p>
            <a:r>
              <a:rPr lang="en-US" sz="3600" b="1" dirty="0"/>
              <a:t>Integration of arts learning approaches into STEM </a:t>
            </a:r>
            <a:r>
              <a:rPr lang="en-US" sz="3600" b="1" dirty="0" smtClean="0"/>
              <a:t>education (1) </a:t>
            </a:r>
            <a:endParaRPr lang="en-US" dirty="0"/>
          </a:p>
        </p:txBody>
      </p:sp>
      <p:sp>
        <p:nvSpPr>
          <p:cNvPr id="3" name="Content Placeholder 2"/>
          <p:cNvSpPr>
            <a:spLocks noGrp="1"/>
          </p:cNvSpPr>
          <p:nvPr>
            <p:ph sz="quarter" idx="1"/>
          </p:nvPr>
        </p:nvSpPr>
        <p:spPr>
          <a:xfrm>
            <a:off x="304800" y="1600200"/>
            <a:ext cx="8686800" cy="4495800"/>
          </a:xfrm>
        </p:spPr>
        <p:txBody>
          <a:bodyPr>
            <a:normAutofit/>
          </a:bodyPr>
          <a:lstStyle/>
          <a:p>
            <a:pPr marL="0" indent="0">
              <a:buNone/>
            </a:pPr>
            <a:r>
              <a:rPr lang="en-US" dirty="0"/>
              <a:t>Integration of arts learning approaches into STEM education has been a popular topic lately. Most arguments supporting this idea state that the arts and humanities can provide students with investigational and interpretive tools enhancing their understanding of diverse concepts and phenomena. </a:t>
            </a:r>
            <a:endParaRPr lang="en-US" dirty="0" smtClean="0"/>
          </a:p>
          <a:p>
            <a:pPr marL="0" indent="0">
              <a:buNone/>
            </a:pPr>
            <a:r>
              <a:rPr lang="en-US" dirty="0" smtClean="0"/>
              <a:t>The </a:t>
            </a:r>
            <a:r>
              <a:rPr lang="en-US" dirty="0"/>
              <a:t>arts and humanities also equip students with the creative and critical thinking skills they need to know in a complex changing society </a:t>
            </a:r>
            <a:endParaRPr lang="en-US" dirty="0" smtClean="0"/>
          </a:p>
          <a:p>
            <a:pPr marL="0" indent="0">
              <a:buNone/>
            </a:pP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242423"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802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391400" cy="1066800"/>
          </a:xfrm>
        </p:spPr>
        <p:txBody>
          <a:bodyPr>
            <a:normAutofit fontScale="90000"/>
          </a:bodyPr>
          <a:lstStyle/>
          <a:p>
            <a:r>
              <a:rPr lang="en-US" sz="3600" b="1" dirty="0"/>
              <a:t>Integration of arts learning approaches into STEM </a:t>
            </a:r>
            <a:r>
              <a:rPr lang="en-US" sz="3600" b="1" dirty="0" smtClean="0"/>
              <a:t>education (2) </a:t>
            </a:r>
            <a:endParaRPr lang="en-US" dirty="0"/>
          </a:p>
        </p:txBody>
      </p:sp>
      <p:sp>
        <p:nvSpPr>
          <p:cNvPr id="3" name="Content Placeholder 2"/>
          <p:cNvSpPr>
            <a:spLocks noGrp="1"/>
          </p:cNvSpPr>
          <p:nvPr>
            <p:ph sz="quarter" idx="1"/>
          </p:nvPr>
        </p:nvSpPr>
        <p:spPr>
          <a:xfrm>
            <a:off x="304800" y="1600200"/>
            <a:ext cx="8686800" cy="4495800"/>
          </a:xfrm>
        </p:spPr>
        <p:txBody>
          <a:bodyPr>
            <a:normAutofit fontScale="85000" lnSpcReduction="10000"/>
          </a:bodyPr>
          <a:lstStyle/>
          <a:p>
            <a:pPr marL="0" indent="0">
              <a:buNone/>
            </a:pPr>
            <a:r>
              <a:rPr lang="en-US" dirty="0"/>
              <a:t>The </a:t>
            </a:r>
            <a:r>
              <a:rPr lang="en-US" dirty="0" err="1"/>
              <a:t>Goscience</a:t>
            </a:r>
            <a:r>
              <a:rPr lang="en-US" dirty="0"/>
              <a:t> method relies on techniques which are commonly used in humanities – story telling, theatre performances, dances, graphics, videos etc.  </a:t>
            </a:r>
            <a:endParaRPr lang="en-US" dirty="0" smtClean="0"/>
          </a:p>
          <a:p>
            <a:pPr marL="0" indent="0">
              <a:buNone/>
            </a:pPr>
            <a:r>
              <a:rPr lang="en-US" dirty="0" smtClean="0"/>
              <a:t>Science </a:t>
            </a:r>
            <a:r>
              <a:rPr lang="en-US" dirty="0"/>
              <a:t>and art naturally overlap. </a:t>
            </a:r>
            <a:endParaRPr lang="en-US" dirty="0" smtClean="0"/>
          </a:p>
          <a:p>
            <a:pPr marL="0" indent="0">
              <a:buNone/>
            </a:pPr>
            <a:r>
              <a:rPr lang="en-US" dirty="0"/>
              <a:t>Science and arts are both tools investigating our world and involving the development of ideas, theories, and hypotheses. The arts and sciences are products of human creativity. Art has long been recognized as an important part of a well-rounded education. </a:t>
            </a:r>
            <a:endParaRPr lang="en-US" dirty="0" smtClean="0"/>
          </a:p>
          <a:p>
            <a:pPr marL="0" indent="0">
              <a:buNone/>
            </a:pPr>
            <a:r>
              <a:rPr lang="en-US" dirty="0" smtClean="0"/>
              <a:t>Through </a:t>
            </a:r>
            <a:r>
              <a:rPr lang="en-US" dirty="0"/>
              <a:t>their emotional side the arts tap into many different interests and abilities and forms of learning, which will lead to students getting a deeper understanding of the new </a:t>
            </a:r>
            <a:r>
              <a:rPr lang="en-US" dirty="0" smtClean="0"/>
              <a:t>concepts. </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242423"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8734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457200"/>
            <a:ext cx="7165848" cy="762000"/>
          </a:xfrm>
        </p:spPr>
        <p:txBody>
          <a:bodyPr>
            <a:normAutofit fontScale="90000"/>
          </a:bodyPr>
          <a:lstStyle/>
          <a:p>
            <a:r>
              <a:rPr lang="en-GB" b="1" dirty="0"/>
              <a:t>The project’s o</a:t>
            </a:r>
            <a:r>
              <a:rPr lang="bg-BG" b="1" dirty="0"/>
              <a:t>utputs:</a:t>
            </a:r>
            <a:r>
              <a:rPr lang="en-US" dirty="0"/>
              <a:t/>
            </a:r>
            <a:br>
              <a:rPr lang="en-US" dirty="0"/>
            </a:br>
            <a:endParaRPr lang="en-US" dirty="0"/>
          </a:p>
        </p:txBody>
      </p:sp>
      <p:sp>
        <p:nvSpPr>
          <p:cNvPr id="3" name="Content Placeholder 2"/>
          <p:cNvSpPr>
            <a:spLocks noGrp="1"/>
          </p:cNvSpPr>
          <p:nvPr>
            <p:ph sz="quarter" idx="1"/>
          </p:nvPr>
        </p:nvSpPr>
        <p:spPr>
          <a:xfrm>
            <a:off x="304800" y="1600200"/>
            <a:ext cx="8686800" cy="4495800"/>
          </a:xfrm>
        </p:spPr>
        <p:txBody>
          <a:bodyPr>
            <a:normAutofit lnSpcReduction="10000"/>
          </a:bodyPr>
          <a:lstStyle/>
          <a:p>
            <a:pPr>
              <a:buFont typeface="Wingdings" panose="05000000000000000000" pitchFamily="2" charset="2"/>
              <a:buChar char="Ø"/>
            </a:pPr>
            <a:r>
              <a:rPr lang="en-US" dirty="0"/>
              <a:t>Database of creative pedagogical tools (videos, models, short theatre performances, stories told</a:t>
            </a:r>
            <a:r>
              <a:rPr lang="en-US" dirty="0" smtClean="0"/>
              <a:t>).</a:t>
            </a:r>
          </a:p>
          <a:p>
            <a:pPr>
              <a:buFont typeface="Wingdings" panose="05000000000000000000" pitchFamily="2" charset="2"/>
              <a:buChar char="Ø"/>
            </a:pPr>
            <a:r>
              <a:rPr lang="en-US" dirty="0" smtClean="0"/>
              <a:t>A </a:t>
            </a:r>
            <a:r>
              <a:rPr lang="en-US" dirty="0"/>
              <a:t>s</a:t>
            </a:r>
            <a:r>
              <a:rPr lang="bg-BG" dirty="0"/>
              <a:t>tarter kit (manual) for </a:t>
            </a:r>
            <a:r>
              <a:rPr lang="en-US" dirty="0"/>
              <a:t>teachers of </a:t>
            </a:r>
            <a:r>
              <a:rPr lang="bg-BG" dirty="0"/>
              <a:t>physics, chemistry, biology, and mathematics, which will include</a:t>
            </a:r>
            <a:r>
              <a:rPr lang="en-US" dirty="0"/>
              <a:t>:</a:t>
            </a:r>
            <a:endParaRPr lang="en-US" sz="4000" dirty="0"/>
          </a:p>
          <a:p>
            <a:pPr lvl="1"/>
            <a:r>
              <a:rPr lang="bg-BG" sz="2400" dirty="0" smtClean="0"/>
              <a:t>Formulation/definition </a:t>
            </a:r>
            <a:r>
              <a:rPr lang="bg-BG" sz="2400" dirty="0"/>
              <a:t>of the theoretical themes (concepts and relations) of the subjects in the curriculum.</a:t>
            </a:r>
            <a:endParaRPr lang="en-US" sz="3200" dirty="0"/>
          </a:p>
          <a:p>
            <a:pPr lvl="1"/>
            <a:r>
              <a:rPr lang="bg-BG" sz="2400" dirty="0"/>
              <a:t> At least one </a:t>
            </a:r>
            <a:r>
              <a:rPr lang="en-US" sz="2400" dirty="0"/>
              <a:t>pedagogical tool</a:t>
            </a:r>
            <a:r>
              <a:rPr lang="bg-BG" sz="2400" dirty="0"/>
              <a:t> of each theme</a:t>
            </a:r>
            <a:r>
              <a:rPr lang="en-US" sz="2400" dirty="0"/>
              <a:t>, to be used as a comprehension model of the theoretical concept (i.e.: a video of a short theatre performance arts), a story, or another tool teachers and students create. </a:t>
            </a:r>
            <a:endParaRPr lang="en-US" sz="3200" dirty="0"/>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242423"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003822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103</TotalTime>
  <Words>1425</Words>
  <Application>Microsoft Office PowerPoint</Application>
  <PresentationFormat>On-screen Show (4:3)</PresentationFormat>
  <Paragraphs>132</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Times New Roman</vt:lpstr>
      <vt:lpstr>Wingdings</vt:lpstr>
      <vt:lpstr>Wingdings 2</vt:lpstr>
      <vt:lpstr>Median</vt:lpstr>
      <vt:lpstr>  </vt:lpstr>
      <vt:lpstr>Project partnership</vt:lpstr>
      <vt:lpstr>The project’s main idea </vt:lpstr>
      <vt:lpstr>Specific aims of the project </vt:lpstr>
      <vt:lpstr>Enhancing students’ comprehension</vt:lpstr>
      <vt:lpstr>The project’s principles</vt:lpstr>
      <vt:lpstr>Integration of arts learning approaches into STEM education (1) </vt:lpstr>
      <vt:lpstr>Integration of arts learning approaches into STEM education (2) </vt:lpstr>
      <vt:lpstr>The project’s outputs: </vt:lpstr>
      <vt:lpstr>1. Cercetări privind abordările pedagogice creative axate pe îmbunătățirea înțelegerii în predarea și învățarea științelor în școală </vt:lpstr>
      <vt:lpstr>2. Ghid pentru profesori - îmbunătățirea creativității și a înțelegerii în predarea și învățarea disciplinelor științifice </vt:lpstr>
      <vt:lpstr>3. Development of creative pedagogical tools for enhancing comprehension in science teaching and learning </vt:lpstr>
      <vt:lpstr>3. Development of creative pedagogical tools for enhancing comprehension in science teaching and learning </vt:lpstr>
      <vt:lpstr>3. Development of creative pedagogical tools for enhancing comprehension in science teaching and learning </vt:lpstr>
      <vt:lpstr>3. Exemple de bune practici în învăţarea fizicii la elevii cu C.E.S. </vt:lpstr>
      <vt:lpstr>3. Exemple de bune practici în învăţarea fizicii la elevii cu C.E.S. </vt:lpstr>
      <vt:lpstr>3. Exemple de bune practici în învăţarea fizicii la elevii cu C.E.S. </vt:lpstr>
      <vt:lpstr>Conclusions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GoScience - creativity and enhanced comprehension in science teaching and learning  </dc:title>
  <dc:creator>User</dc:creator>
  <cp:lastModifiedBy>Andreea Ionel</cp:lastModifiedBy>
  <cp:revision>28</cp:revision>
  <dcterms:created xsi:type="dcterms:W3CDTF">2006-08-16T00:00:00Z</dcterms:created>
  <dcterms:modified xsi:type="dcterms:W3CDTF">2019-07-01T10:16:02Z</dcterms:modified>
</cp:coreProperties>
</file>